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410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9" r:id="rId4"/>
    <p:sldId id="258" r:id="rId5"/>
    <p:sldId id="260" r:id="rId6"/>
    <p:sldId id="269" r:id="rId7"/>
    <p:sldId id="263" r:id="rId8"/>
    <p:sldId id="267" r:id="rId9"/>
    <p:sldId id="266" r:id="rId10"/>
    <p:sldId id="264" r:id="rId11"/>
    <p:sldId id="265" r:id="rId12"/>
    <p:sldId id="287" r:id="rId13"/>
    <p:sldId id="288" r:id="rId14"/>
    <p:sldId id="289" r:id="rId15"/>
    <p:sldId id="292" r:id="rId16"/>
    <p:sldId id="271" r:id="rId17"/>
    <p:sldId id="273" r:id="rId18"/>
    <p:sldId id="274" r:id="rId19"/>
    <p:sldId id="275" r:id="rId20"/>
    <p:sldId id="276" r:id="rId21"/>
    <p:sldId id="297" r:id="rId22"/>
    <p:sldId id="296" r:id="rId23"/>
    <p:sldId id="283" r:id="rId24"/>
    <p:sldId id="295" r:id="rId25"/>
    <p:sldId id="284" r:id="rId26"/>
  </p:sldIdLst>
  <p:sldSz cx="9144000" cy="6858000" type="screen4x3"/>
  <p:notesSz cx="6865938" cy="99964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9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9C773"/>
    <a:srgbClr val="E1B33F"/>
    <a:srgbClr val="EE817E"/>
    <a:srgbClr val="D5A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7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40" d="100"/>
          <a:sy n="40" d="100"/>
        </p:scale>
        <p:origin x="-2220" y="-828"/>
      </p:cViewPr>
      <p:guideLst>
        <p:guide orient="horz" pos="3149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E5ED3-483B-4A89-9D4C-C05EF052E9EF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274E5B4A-8CBE-4E96-968D-6DBBA733413B}">
      <dgm:prSet custT="1"/>
      <dgm:spPr>
        <a:solidFill>
          <a:srgbClr val="E9C773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ZMOREM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Sposobnosti, veščine, znanja,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osebnostne lastnosti,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zdravstveno stanje...</a:t>
          </a:r>
        </a:p>
      </dgm:t>
    </dgm:pt>
    <dgm:pt modelId="{C48F069B-7BF2-40F1-AE79-7892FF08A8DD}" type="parTrans" cxnId="{3834C767-5B35-4BF7-9F75-7C7FBB759BC2}">
      <dgm:prSet/>
      <dgm:spPr/>
      <dgm:t>
        <a:bodyPr/>
        <a:lstStyle/>
        <a:p>
          <a:endParaRPr lang="sl-SI"/>
        </a:p>
      </dgm:t>
    </dgm:pt>
    <dgm:pt modelId="{0CF8DACD-AD86-4D48-BA82-AD8963B67BEE}" type="sibTrans" cxnId="{3834C767-5B35-4BF7-9F75-7C7FBB759BC2}">
      <dgm:prSet/>
      <dgm:spPr/>
      <dgm:t>
        <a:bodyPr/>
        <a:lstStyle/>
        <a:p>
          <a:endParaRPr lang="sl-SI"/>
        </a:p>
      </dgm:t>
    </dgm:pt>
    <dgm:pt modelId="{442CABF8-B6D5-4634-9080-E752065968EF}">
      <dgm:prSet custT="1"/>
      <dgm:spPr>
        <a:solidFill>
          <a:srgbClr val="EE817E">
            <a:alpha val="50000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MOŽNOSTI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Izobraževalne in zaposlitvene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možnosti</a:t>
          </a:r>
        </a:p>
      </dgm:t>
    </dgm:pt>
    <dgm:pt modelId="{9448A284-5889-4AF9-96CA-77E521ECD8D2}" type="parTrans" cxnId="{0DBD0D4F-A928-4823-BFE5-D715F8B471E0}">
      <dgm:prSet/>
      <dgm:spPr/>
      <dgm:t>
        <a:bodyPr/>
        <a:lstStyle/>
        <a:p>
          <a:endParaRPr lang="sl-SI"/>
        </a:p>
      </dgm:t>
    </dgm:pt>
    <dgm:pt modelId="{449BDCF0-5DCC-4ABA-BCFF-6908118BFAF3}" type="sibTrans" cxnId="{0DBD0D4F-A928-4823-BFE5-D715F8B471E0}">
      <dgm:prSet/>
      <dgm:spPr/>
      <dgm:t>
        <a:bodyPr/>
        <a:lstStyle/>
        <a:p>
          <a:endParaRPr lang="sl-SI"/>
        </a:p>
      </dgm:t>
    </dgm:pt>
    <dgm:pt modelId="{F1ADEA9F-277E-42B5-B5A7-DF7C4F40B7B8}">
      <dgm:prSet custT="1"/>
      <dgm:spPr>
        <a:solidFill>
          <a:srgbClr val="FFFF99">
            <a:alpha val="49804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HOČEM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Interesi, zanimanja</a:t>
          </a:r>
        </a:p>
      </dgm:t>
    </dgm:pt>
    <dgm:pt modelId="{01B67007-BD07-4707-AE8F-99A308441D43}" type="parTrans" cxnId="{6268F2E4-32B0-44F1-A135-3564138A6122}">
      <dgm:prSet/>
      <dgm:spPr/>
      <dgm:t>
        <a:bodyPr/>
        <a:lstStyle/>
        <a:p>
          <a:endParaRPr lang="sl-SI"/>
        </a:p>
      </dgm:t>
    </dgm:pt>
    <dgm:pt modelId="{EB3120A6-337F-4FBB-86F0-E1AF20BC4180}" type="sibTrans" cxnId="{6268F2E4-32B0-44F1-A135-3564138A6122}">
      <dgm:prSet/>
      <dgm:spPr/>
      <dgm:t>
        <a:bodyPr/>
        <a:lstStyle/>
        <a:p>
          <a:endParaRPr lang="sl-SI"/>
        </a:p>
      </dgm:t>
    </dgm:pt>
    <dgm:pt modelId="{1C901CF2-F7DB-404C-B77A-37BC69250C71}" type="pres">
      <dgm:prSet presAssocID="{A9EE5ED3-483B-4A89-9D4C-C05EF052E9EF}" presName="compositeShape" presStyleCnt="0">
        <dgm:presLayoutVars>
          <dgm:chMax val="7"/>
          <dgm:dir/>
          <dgm:resizeHandles val="exact"/>
        </dgm:presLayoutVars>
      </dgm:prSet>
      <dgm:spPr/>
    </dgm:pt>
    <dgm:pt modelId="{34C86BA3-5608-4D69-877F-48EE3F37F168}" type="pres">
      <dgm:prSet presAssocID="{274E5B4A-8CBE-4E96-968D-6DBBA733413B}" presName="circ1" presStyleLbl="vennNode1" presStyleIdx="0" presStyleCnt="3" custLinFactNeighborX="-13842" custLinFactNeighborY="-2453"/>
      <dgm:spPr/>
      <dgm:t>
        <a:bodyPr/>
        <a:lstStyle/>
        <a:p>
          <a:endParaRPr lang="sl-SI"/>
        </a:p>
      </dgm:t>
    </dgm:pt>
    <dgm:pt modelId="{D2BFD2AC-C6D2-4D3C-9596-FDC62406A438}" type="pres">
      <dgm:prSet presAssocID="{274E5B4A-8CBE-4E96-968D-6DBBA73341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34B4B1A-BCD9-4432-8F6E-0B187C0136E2}" type="pres">
      <dgm:prSet presAssocID="{442CABF8-B6D5-4634-9080-E752065968EF}" presName="circ2" presStyleLbl="vennNode1" presStyleIdx="1" presStyleCnt="3" custLinFactNeighborX="710" custLinFactNeighborY="1346"/>
      <dgm:spPr/>
      <dgm:t>
        <a:bodyPr/>
        <a:lstStyle/>
        <a:p>
          <a:endParaRPr lang="sl-SI"/>
        </a:p>
      </dgm:t>
    </dgm:pt>
    <dgm:pt modelId="{07E29F88-27F0-4200-8F71-8CF68DF15B12}" type="pres">
      <dgm:prSet presAssocID="{442CABF8-B6D5-4634-9080-E752065968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1F9A235-1EA7-4E96-BA65-ABB6F3F9D336}" type="pres">
      <dgm:prSet presAssocID="{F1ADEA9F-277E-42B5-B5A7-DF7C4F40B7B8}" presName="circ3" presStyleLbl="vennNode1" presStyleIdx="2" presStyleCnt="3" custLinFactNeighborX="-17280" custLinFactNeighborY="-1075"/>
      <dgm:spPr/>
      <dgm:t>
        <a:bodyPr/>
        <a:lstStyle/>
        <a:p>
          <a:endParaRPr lang="sl-SI"/>
        </a:p>
      </dgm:t>
    </dgm:pt>
    <dgm:pt modelId="{77EAA26A-69B9-4007-A0C5-10E2FCA89F53}" type="pres">
      <dgm:prSet presAssocID="{F1ADEA9F-277E-42B5-B5A7-DF7C4F40B7B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6E458705-E092-4A59-A2A8-F2C786029C49}" type="presOf" srcId="{F1ADEA9F-277E-42B5-B5A7-DF7C4F40B7B8}" destId="{51F9A235-1EA7-4E96-BA65-ABB6F3F9D336}" srcOrd="0" destOrd="0" presId="urn:microsoft.com/office/officeart/2005/8/layout/venn1"/>
    <dgm:cxn modelId="{0DBD0D4F-A928-4823-BFE5-D715F8B471E0}" srcId="{A9EE5ED3-483B-4A89-9D4C-C05EF052E9EF}" destId="{442CABF8-B6D5-4634-9080-E752065968EF}" srcOrd="1" destOrd="0" parTransId="{9448A284-5889-4AF9-96CA-77E521ECD8D2}" sibTransId="{449BDCF0-5DCC-4ABA-BCFF-6908118BFAF3}"/>
    <dgm:cxn modelId="{6268F2E4-32B0-44F1-A135-3564138A6122}" srcId="{A9EE5ED3-483B-4A89-9D4C-C05EF052E9EF}" destId="{F1ADEA9F-277E-42B5-B5A7-DF7C4F40B7B8}" srcOrd="2" destOrd="0" parTransId="{01B67007-BD07-4707-AE8F-99A308441D43}" sibTransId="{EB3120A6-337F-4FBB-86F0-E1AF20BC4180}"/>
    <dgm:cxn modelId="{986F1BBE-2064-483F-ABAD-A8DA25337867}" type="presOf" srcId="{274E5B4A-8CBE-4E96-968D-6DBBA733413B}" destId="{34C86BA3-5608-4D69-877F-48EE3F37F168}" srcOrd="0" destOrd="0" presId="urn:microsoft.com/office/officeart/2005/8/layout/venn1"/>
    <dgm:cxn modelId="{7AE8D3C3-9FDC-412B-A6B1-2DB11C24D962}" type="presOf" srcId="{F1ADEA9F-277E-42B5-B5A7-DF7C4F40B7B8}" destId="{77EAA26A-69B9-4007-A0C5-10E2FCA89F53}" srcOrd="1" destOrd="0" presId="urn:microsoft.com/office/officeart/2005/8/layout/venn1"/>
    <dgm:cxn modelId="{B2B2F3B7-66CE-442B-93EC-BA6C8E18F5B4}" type="presOf" srcId="{A9EE5ED3-483B-4A89-9D4C-C05EF052E9EF}" destId="{1C901CF2-F7DB-404C-B77A-37BC69250C71}" srcOrd="0" destOrd="0" presId="urn:microsoft.com/office/officeart/2005/8/layout/venn1"/>
    <dgm:cxn modelId="{3834C767-5B35-4BF7-9F75-7C7FBB759BC2}" srcId="{A9EE5ED3-483B-4A89-9D4C-C05EF052E9EF}" destId="{274E5B4A-8CBE-4E96-968D-6DBBA733413B}" srcOrd="0" destOrd="0" parTransId="{C48F069B-7BF2-40F1-AE79-7892FF08A8DD}" sibTransId="{0CF8DACD-AD86-4D48-BA82-AD8963B67BEE}"/>
    <dgm:cxn modelId="{78C0A196-2AD0-45A9-8E37-036A9C97392A}" type="presOf" srcId="{274E5B4A-8CBE-4E96-968D-6DBBA733413B}" destId="{D2BFD2AC-C6D2-4D3C-9596-FDC62406A438}" srcOrd="1" destOrd="0" presId="urn:microsoft.com/office/officeart/2005/8/layout/venn1"/>
    <dgm:cxn modelId="{C87E3374-46A3-4D00-B795-0554F4EED6A9}" type="presOf" srcId="{442CABF8-B6D5-4634-9080-E752065968EF}" destId="{07E29F88-27F0-4200-8F71-8CF68DF15B12}" srcOrd="1" destOrd="0" presId="urn:microsoft.com/office/officeart/2005/8/layout/venn1"/>
    <dgm:cxn modelId="{6E939F4C-3459-4776-8303-C176284CEE09}" type="presOf" srcId="{442CABF8-B6D5-4634-9080-E752065968EF}" destId="{134B4B1A-BCD9-4432-8F6E-0B187C0136E2}" srcOrd="0" destOrd="0" presId="urn:microsoft.com/office/officeart/2005/8/layout/venn1"/>
    <dgm:cxn modelId="{8A0FBFB7-5CC9-49AC-9A4E-0F2FBC95D0BC}" type="presParOf" srcId="{1C901CF2-F7DB-404C-B77A-37BC69250C71}" destId="{34C86BA3-5608-4D69-877F-48EE3F37F168}" srcOrd="0" destOrd="0" presId="urn:microsoft.com/office/officeart/2005/8/layout/venn1"/>
    <dgm:cxn modelId="{1149EFCF-121A-4BE3-A61D-4E2BC13B174D}" type="presParOf" srcId="{1C901CF2-F7DB-404C-B77A-37BC69250C71}" destId="{D2BFD2AC-C6D2-4D3C-9596-FDC62406A438}" srcOrd="1" destOrd="0" presId="urn:microsoft.com/office/officeart/2005/8/layout/venn1"/>
    <dgm:cxn modelId="{5EF75ED5-F706-4D2F-AA01-D345769736B3}" type="presParOf" srcId="{1C901CF2-F7DB-404C-B77A-37BC69250C71}" destId="{134B4B1A-BCD9-4432-8F6E-0B187C0136E2}" srcOrd="2" destOrd="0" presId="urn:microsoft.com/office/officeart/2005/8/layout/venn1"/>
    <dgm:cxn modelId="{258D63C3-AB50-4DE7-9F80-6C553A6E95D7}" type="presParOf" srcId="{1C901CF2-F7DB-404C-B77A-37BC69250C71}" destId="{07E29F88-27F0-4200-8F71-8CF68DF15B12}" srcOrd="3" destOrd="0" presId="urn:microsoft.com/office/officeart/2005/8/layout/venn1"/>
    <dgm:cxn modelId="{F5B9A15C-B905-4139-AE42-BF0CCC009BBB}" type="presParOf" srcId="{1C901CF2-F7DB-404C-B77A-37BC69250C71}" destId="{51F9A235-1EA7-4E96-BA65-ABB6F3F9D336}" srcOrd="4" destOrd="0" presId="urn:microsoft.com/office/officeart/2005/8/layout/venn1"/>
    <dgm:cxn modelId="{7CF90052-62C2-4BD3-AD6D-15DD267990F2}" type="presParOf" srcId="{1C901CF2-F7DB-404C-B77A-37BC69250C71}" destId="{77EAA26A-69B9-4007-A0C5-10E2FCA89F5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86BA3-5608-4D69-877F-48EE3F37F168}">
      <dsp:nvSpPr>
        <dsp:cNvPr id="0" name=""/>
        <dsp:cNvSpPr/>
      </dsp:nvSpPr>
      <dsp:spPr>
        <a:xfrm>
          <a:off x="2443336" y="0"/>
          <a:ext cx="3136582" cy="3136582"/>
        </a:xfrm>
        <a:prstGeom prst="ellipse">
          <a:avLst/>
        </a:prstGeom>
        <a:solidFill>
          <a:srgbClr val="E9C77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ZMOREM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Sposobnosti, veščine, znanja,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osebnostne lastnosti,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zdravstveno stanje...</a:t>
          </a:r>
        </a:p>
      </dsp:txBody>
      <dsp:txXfrm>
        <a:off x="2861547" y="548901"/>
        <a:ext cx="2300160" cy="1411462"/>
      </dsp:txXfrm>
    </dsp:sp>
    <dsp:sp modelId="{134B4B1A-BCD9-4432-8F6E-0B187C0136E2}">
      <dsp:nvSpPr>
        <dsp:cNvPr id="0" name=""/>
        <dsp:cNvSpPr/>
      </dsp:nvSpPr>
      <dsp:spPr>
        <a:xfrm>
          <a:off x="4031555" y="2067928"/>
          <a:ext cx="3136582" cy="3136582"/>
        </a:xfrm>
        <a:prstGeom prst="ellipse">
          <a:avLst/>
        </a:prstGeom>
        <a:solidFill>
          <a:srgbClr val="EE817E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MOŽNOSTI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Izobraževalne in zaposlitvene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možnosti</a:t>
          </a:r>
        </a:p>
      </dsp:txBody>
      <dsp:txXfrm>
        <a:off x="4990827" y="2878212"/>
        <a:ext cx="1881949" cy="1725120"/>
      </dsp:txXfrm>
    </dsp:sp>
    <dsp:sp modelId="{51F9A235-1EA7-4E96-BA65-ABB6F3F9D336}">
      <dsp:nvSpPr>
        <dsp:cNvPr id="0" name=""/>
        <dsp:cNvSpPr/>
      </dsp:nvSpPr>
      <dsp:spPr>
        <a:xfrm>
          <a:off x="1203716" y="1991991"/>
          <a:ext cx="3136582" cy="3136582"/>
        </a:xfrm>
        <a:prstGeom prst="ellipse">
          <a:avLst/>
        </a:prstGeom>
        <a:solidFill>
          <a:srgbClr val="FFFF99">
            <a:alpha val="49804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HOČEM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l-SI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Interesi, zanimanja</a:t>
          </a:r>
        </a:p>
      </dsp:txBody>
      <dsp:txXfrm>
        <a:off x="1499078" y="2802275"/>
        <a:ext cx="1881949" cy="172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AA5EC844-6014-4FF5-9419-03CDFA3BA73E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CEE6BB9F-C386-4247-A93F-BA7500CC0F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6970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5E80DD56-FC06-4E7F-A296-3FA7CDCA3E27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6594" y="4748332"/>
            <a:ext cx="5492750" cy="4498420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0BD152FE-0218-4327-BC53-0DB1CEA531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111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152FE-0218-4327-BC53-0DB1CEA531FD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855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978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533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6102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9895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4411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24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4135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5264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0996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1832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278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6968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3069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20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84188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0768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30098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65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5441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0572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269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115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271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232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961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109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09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557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0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9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6BA8C-6080-4CA9-A0EA-CDB37D91049D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531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1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ad-kadri.si/" TargetMode="Externa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aizbira.si/" TargetMode="External"/><Relationship Id="rId2" Type="http://schemas.openxmlformats.org/officeDocument/2006/relationships/hyperlink" Target="http://www.os-luce.si/karierna-orientacija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ess.gov.si/" TargetMode="External"/><Relationship Id="rId5" Type="http://schemas.openxmlformats.org/officeDocument/2006/relationships/hyperlink" Target="https://dijaski.net/" TargetMode="External"/><Relationship Id="rId4" Type="http://schemas.openxmlformats.org/officeDocument/2006/relationships/hyperlink" Target="https://www.dijaskisvet.si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POKLICNA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ORIENTACIJA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051720" y="4365104"/>
            <a:ext cx="6491147" cy="1538559"/>
          </a:xfrm>
        </p:spPr>
        <p:txBody>
          <a:bodyPr>
            <a:normAutofit/>
          </a:bodyPr>
          <a:lstStyle/>
          <a:p>
            <a:r>
              <a:rPr lang="sl-SI" sz="2400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Š</a:t>
            </a:r>
            <a:r>
              <a:rPr lang="sl-SI" sz="24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ol.l</a:t>
            </a:r>
            <a:r>
              <a:rPr lang="sl-SI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  <a:r>
              <a:rPr lang="sl-SI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2024/2025</a:t>
            </a:r>
          </a:p>
        </p:txBody>
      </p:sp>
    </p:spTree>
    <p:extLst>
      <p:ext uri="{BB962C8B-B14F-4D97-AF65-F5344CB8AC3E}">
        <p14:creationId xmlns:p14="http://schemas.microsoft.com/office/powerpoint/2010/main" val="13505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4000" dirty="0"/>
              <a:t>PRIJAVA ZA VPIS</a:t>
            </a:r>
            <a:br>
              <a:rPr lang="sl-SI" sz="4000" dirty="0"/>
            </a:b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1412776"/>
            <a:ext cx="7920880" cy="4669979"/>
          </a:xfrm>
        </p:spPr>
        <p:txBody>
          <a:bodyPr/>
          <a:lstStyle/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2800" dirty="0"/>
              <a:t>U</a:t>
            </a:r>
            <a:r>
              <a:rPr lang="sl-SI" sz="2800" dirty="0" smtClean="0"/>
              <a:t>čenec </a:t>
            </a:r>
            <a:r>
              <a:rPr lang="sl-SI" sz="2800" dirty="0"/>
              <a:t>odda ENO izpolnjeno </a:t>
            </a:r>
            <a:r>
              <a:rPr lang="sl-SI" sz="2800" dirty="0" smtClean="0"/>
              <a:t>prijavnico             (do 2. aprila 2025).</a:t>
            </a:r>
          </a:p>
          <a:p>
            <a:pPr marL="0" indent="0" algn="ctr">
              <a:buNone/>
            </a:pPr>
            <a:endParaRPr lang="sl-SI" sz="2800" dirty="0" smtClean="0"/>
          </a:p>
          <a:p>
            <a:pPr marL="0" indent="0" algn="ctr">
              <a:buNone/>
            </a:pPr>
            <a:r>
              <a:rPr lang="sl-SI" sz="2800" dirty="0" smtClean="0"/>
              <a:t>Prijavnice priskrbi šola, če bo prijava elektronska, sledijo navodila.</a:t>
            </a:r>
          </a:p>
          <a:p>
            <a:pPr algn="ctr"/>
            <a:endParaRPr lang="sl-SI" sz="2800" dirty="0" smtClean="0"/>
          </a:p>
          <a:p>
            <a:pPr marL="0" indent="0" algn="ctr">
              <a:buNone/>
            </a:pP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6555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691681" y="624110"/>
            <a:ext cx="6842720" cy="1280890"/>
          </a:xfrm>
        </p:spPr>
        <p:txBody>
          <a:bodyPr>
            <a:noAutofit/>
          </a:bodyPr>
          <a:lstStyle/>
          <a:p>
            <a:r>
              <a:rPr lang="sl-SI" sz="4000" dirty="0"/>
              <a:t>ODLOČANJE IN DEJAVNIKI</a:t>
            </a:r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827584" y="1913125"/>
            <a:ext cx="7854096" cy="3877815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RAZMIŠLJANJE</a:t>
            </a:r>
          </a:p>
          <a:p>
            <a:pPr marL="0" indent="0">
              <a:buNone/>
            </a:pPr>
            <a:r>
              <a:rPr lang="sl-SI" dirty="0"/>
              <a:t>SAMOSTOJNO ISKANJE INFORMACIJ</a:t>
            </a:r>
          </a:p>
          <a:p>
            <a:pPr marL="0" indent="0">
              <a:buNone/>
            </a:pPr>
            <a:r>
              <a:rPr lang="sl-SI" dirty="0"/>
              <a:t>POGOVORI in </a:t>
            </a:r>
            <a:r>
              <a:rPr lang="sl-SI" dirty="0" smtClean="0"/>
              <a:t>SVETOVANJE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4" name="Ograda vsebine 1"/>
          <p:cNvSpPr txBox="1">
            <a:spLocks/>
          </p:cNvSpPr>
          <p:nvPr/>
        </p:nvSpPr>
        <p:spPr>
          <a:xfrm>
            <a:off x="1033402" y="3675335"/>
            <a:ext cx="1872207" cy="21442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MENI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me veseli?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zmorem?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želim?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znam?</a:t>
            </a:r>
          </a:p>
        </p:txBody>
      </p:sp>
      <p:sp>
        <p:nvSpPr>
          <p:cNvPr id="5" name="Ograda vsebine 1"/>
          <p:cNvSpPr txBox="1">
            <a:spLocks/>
          </p:cNvSpPr>
          <p:nvPr/>
        </p:nvSpPr>
        <p:spPr>
          <a:xfrm>
            <a:off x="3142063" y="4005698"/>
            <a:ext cx="1935832" cy="216024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POKLICIH</a:t>
            </a:r>
          </a:p>
          <a:p>
            <a:pPr marL="0" indent="0"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Kaj dela?</a:t>
            </a:r>
          </a:p>
          <a:p>
            <a:pPr marL="0" indent="0"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Zahtevnost dela.</a:t>
            </a:r>
          </a:p>
          <a:p>
            <a:pPr marL="0" indent="0"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Pogoji dela.</a:t>
            </a:r>
          </a:p>
          <a:p>
            <a:pPr marL="0" indent="0"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Potrebne lastnosti.</a:t>
            </a:r>
          </a:p>
          <a:p>
            <a:pPr marL="0" indent="0"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Možnosti zaposlitve.</a:t>
            </a:r>
          </a:p>
        </p:txBody>
      </p:sp>
      <p:sp>
        <p:nvSpPr>
          <p:cNvPr id="6" name="Ograda vsebine 1"/>
          <p:cNvSpPr txBox="1">
            <a:spLocks/>
          </p:cNvSpPr>
          <p:nvPr/>
        </p:nvSpPr>
        <p:spPr>
          <a:xfrm>
            <a:off x="5301952" y="3789040"/>
            <a:ext cx="2006352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ŠOLAH</a:t>
            </a:r>
          </a:p>
          <a:p>
            <a:pPr marL="0" indent="0">
              <a:lnSpc>
                <a:spcPct val="90000"/>
              </a:lnSpc>
              <a:buClr>
                <a:srgbClr val="759AA5"/>
              </a:buClr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„</a:t>
            </a:r>
            <a:r>
              <a:rPr lang="sl-SI" sz="1700" dirty="0">
                <a:solidFill>
                  <a:srgbClr val="1D3641"/>
                </a:solidFill>
              </a:rPr>
              <a:t>Vrste šol“</a:t>
            </a:r>
          </a:p>
          <a:p>
            <a:pPr marL="0" indent="0">
              <a:lnSpc>
                <a:spcPct val="90000"/>
              </a:lnSpc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Predmetnik.</a:t>
            </a:r>
          </a:p>
          <a:p>
            <a:pPr marL="0" indent="0">
              <a:lnSpc>
                <a:spcPct val="90000"/>
              </a:lnSpc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Vpisni pogoji.</a:t>
            </a:r>
          </a:p>
          <a:p>
            <a:pPr marL="0" indent="0">
              <a:lnSpc>
                <a:spcPct val="90000"/>
              </a:lnSpc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Nadaljevanje šolanja.</a:t>
            </a:r>
          </a:p>
          <a:p>
            <a:pPr marL="0" indent="0">
              <a:lnSpc>
                <a:spcPct val="90000"/>
              </a:lnSpc>
              <a:buClr>
                <a:srgbClr val="759AA5"/>
              </a:buClr>
              <a:buNone/>
            </a:pPr>
            <a:r>
              <a:rPr lang="sl-SI" sz="1700" dirty="0">
                <a:solidFill>
                  <a:srgbClr val="1D3641"/>
                </a:solidFill>
              </a:rPr>
              <a:t>Primerjava programov.</a:t>
            </a:r>
          </a:p>
        </p:txBody>
      </p:sp>
      <p:pic>
        <p:nvPicPr>
          <p:cNvPr id="7" name="Slika 6" descr="Rezultat iskanja slik za which way to go clipart KIDS SIGN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6" r="30626"/>
          <a:stretch/>
        </p:blipFill>
        <p:spPr bwMode="auto">
          <a:xfrm>
            <a:off x="7308304" y="2636912"/>
            <a:ext cx="1669529" cy="4221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67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547665" y="624110"/>
            <a:ext cx="6986736" cy="1280890"/>
          </a:xfrm>
        </p:spPr>
        <p:txBody>
          <a:bodyPr>
            <a:noAutofit/>
          </a:bodyPr>
          <a:lstStyle/>
          <a:p>
            <a:r>
              <a:rPr lang="sl-SI" sz="4000" dirty="0"/>
              <a:t>ODLOČANJE IN DEJAVNIKI</a:t>
            </a:r>
          </a:p>
        </p:txBody>
      </p:sp>
      <p:sp>
        <p:nvSpPr>
          <p:cNvPr id="4" name="Ograda vsebine 1"/>
          <p:cNvSpPr>
            <a:spLocks noGrp="1"/>
          </p:cNvSpPr>
          <p:nvPr>
            <p:ph idx="1"/>
          </p:nvPr>
        </p:nvSpPr>
        <p:spPr>
          <a:xfrm>
            <a:off x="1715979" y="1905000"/>
            <a:ext cx="659198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 smtClean="0"/>
              <a:t>ODKRITO O MENI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</p:txBody>
      </p:sp>
      <p:sp>
        <p:nvSpPr>
          <p:cNvPr id="5" name="Ograda vsebine 1"/>
          <p:cNvSpPr txBox="1">
            <a:spLocks/>
          </p:cNvSpPr>
          <p:nvPr/>
        </p:nvSpPr>
        <p:spPr>
          <a:xfrm>
            <a:off x="717830" y="2793503"/>
            <a:ext cx="1919411" cy="125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Font typeface="Symbol" pitchFamily="18" charset="2"/>
              <a:buNone/>
            </a:pPr>
            <a:r>
              <a:rPr lang="sl-SI" sz="2200" dirty="0" smtClean="0">
                <a:solidFill>
                  <a:srgbClr val="1D3641"/>
                </a:solidFill>
              </a:rPr>
              <a:t>INTERESI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me zanima?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S čim se rad ukvarjam?</a:t>
            </a:r>
          </a:p>
        </p:txBody>
      </p:sp>
      <p:sp>
        <p:nvSpPr>
          <p:cNvPr id="6" name="Ograda vsebine 1"/>
          <p:cNvSpPr txBox="1">
            <a:spLocks/>
          </p:cNvSpPr>
          <p:nvPr/>
        </p:nvSpPr>
        <p:spPr>
          <a:xfrm>
            <a:off x="2863678" y="2793503"/>
            <a:ext cx="2124211" cy="1254621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SPOSOBNOSTI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700" dirty="0">
                <a:solidFill>
                  <a:srgbClr val="1D3641"/>
                </a:solidFill>
              </a:rPr>
              <a:t>Kaj zmorem?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700" dirty="0">
                <a:solidFill>
                  <a:srgbClr val="1D3641"/>
                </a:solidFill>
              </a:rPr>
              <a:t>Koliko zmorem?</a:t>
            </a:r>
          </a:p>
        </p:txBody>
      </p:sp>
      <p:sp>
        <p:nvSpPr>
          <p:cNvPr id="7" name="Ograda vsebine 1"/>
          <p:cNvSpPr txBox="1">
            <a:spLocks/>
          </p:cNvSpPr>
          <p:nvPr/>
        </p:nvSpPr>
        <p:spPr>
          <a:xfrm>
            <a:off x="5196985" y="2793503"/>
            <a:ext cx="1944216" cy="12546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Font typeface="Symbol" pitchFamily="18" charset="2"/>
              <a:buNone/>
            </a:pPr>
            <a:r>
              <a:rPr lang="sl-SI" sz="2200" dirty="0" smtClean="0">
                <a:solidFill>
                  <a:srgbClr val="1D3641"/>
                </a:solidFill>
              </a:rPr>
              <a:t>NAVADE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in koliko delam?</a:t>
            </a:r>
          </a:p>
        </p:txBody>
      </p:sp>
      <p:sp>
        <p:nvSpPr>
          <p:cNvPr id="8" name="Ograda vsebine 1"/>
          <p:cNvSpPr txBox="1">
            <a:spLocks/>
          </p:cNvSpPr>
          <p:nvPr/>
        </p:nvSpPr>
        <p:spPr>
          <a:xfrm>
            <a:off x="715992" y="4427999"/>
            <a:ext cx="1923691" cy="1254621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Font typeface="Symbol" pitchFamily="18" charset="2"/>
              <a:buNone/>
            </a:pPr>
            <a:r>
              <a:rPr lang="sl-SI" sz="2200" dirty="0">
                <a:solidFill>
                  <a:srgbClr val="1D3641"/>
                </a:solidFill>
              </a:rPr>
              <a:t>ZNANJA IN SPRETNOSTI</a:t>
            </a:r>
          </a:p>
        </p:txBody>
      </p:sp>
      <p:sp>
        <p:nvSpPr>
          <p:cNvPr id="9" name="Ograda vsebine 1"/>
          <p:cNvSpPr txBox="1">
            <a:spLocks/>
          </p:cNvSpPr>
          <p:nvPr/>
        </p:nvSpPr>
        <p:spPr>
          <a:xfrm>
            <a:off x="2863678" y="4428000"/>
            <a:ext cx="2119271" cy="12546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None/>
            </a:pPr>
            <a:r>
              <a:rPr lang="sl-SI" sz="2200" dirty="0" smtClean="0">
                <a:solidFill>
                  <a:srgbClr val="1D3641"/>
                </a:solidFill>
              </a:rPr>
              <a:t> </a:t>
            </a:r>
            <a:r>
              <a:rPr lang="sl-SI" sz="2200" dirty="0">
                <a:solidFill>
                  <a:srgbClr val="1D3641"/>
                </a:solidFill>
              </a:rPr>
              <a:t>ZNAČAJSKE LASTNOSTI</a:t>
            </a:r>
          </a:p>
        </p:txBody>
      </p:sp>
      <p:sp>
        <p:nvSpPr>
          <p:cNvPr id="10" name="Ograda vsebine 1"/>
          <p:cNvSpPr txBox="1">
            <a:spLocks/>
          </p:cNvSpPr>
          <p:nvPr/>
        </p:nvSpPr>
        <p:spPr>
          <a:xfrm>
            <a:off x="5196985" y="4428001"/>
            <a:ext cx="1944216" cy="1254621"/>
          </a:xfrm>
          <a:prstGeom prst="rect">
            <a:avLst/>
          </a:prstGeom>
          <a:solidFill>
            <a:srgbClr val="FF9B9D"/>
          </a:solidFill>
          <a:ln>
            <a:solidFill>
              <a:srgbClr val="FF717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59AA5"/>
              </a:buClr>
              <a:buNone/>
            </a:pPr>
            <a:r>
              <a:rPr lang="sl-SI" sz="2200" dirty="0" smtClean="0">
                <a:solidFill>
                  <a:srgbClr val="1D3641"/>
                </a:solidFill>
              </a:rPr>
              <a:t>AMBICIJE IN </a:t>
            </a:r>
            <a:r>
              <a:rPr lang="sl-SI" sz="2200" dirty="0">
                <a:solidFill>
                  <a:srgbClr val="1D3641"/>
                </a:solidFill>
              </a:rPr>
              <a:t>CILJI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endParaRPr lang="sl-SI" sz="1600" dirty="0" smtClean="0">
              <a:solidFill>
                <a:srgbClr val="1D3641"/>
              </a:solidFill>
            </a:endParaRP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endParaRPr lang="sl-SI" sz="1600" dirty="0" smtClean="0">
              <a:solidFill>
                <a:srgbClr val="1D3641"/>
              </a:solidFill>
            </a:endParaRPr>
          </a:p>
        </p:txBody>
      </p:sp>
      <p:pic>
        <p:nvPicPr>
          <p:cNvPr id="11" name="Slika 10" descr="Rezultat iskanja slik za which way to go clipart KIDS SIGN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6" r="30626"/>
          <a:stretch/>
        </p:blipFill>
        <p:spPr bwMode="auto">
          <a:xfrm>
            <a:off x="7225358" y="1772816"/>
            <a:ext cx="1669529" cy="4221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637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403648" y="692696"/>
            <a:ext cx="8064896" cy="1126258"/>
          </a:xfrm>
        </p:spPr>
        <p:txBody>
          <a:bodyPr>
            <a:noAutofit/>
          </a:bodyPr>
          <a:lstStyle/>
          <a:p>
            <a:r>
              <a:rPr lang="sl-SI" sz="3800" dirty="0"/>
              <a:t>PREMISLEK OB IZBIRI PROGRAMA</a:t>
            </a:r>
            <a:br>
              <a:rPr lang="sl-SI" sz="3800" dirty="0"/>
            </a:br>
            <a:endParaRPr lang="sl-SI" sz="3800" dirty="0"/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899592" y="1806829"/>
            <a:ext cx="7745505" cy="4276997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dirty="0">
                <a:solidFill>
                  <a:srgbClr val="00B050"/>
                </a:solidFill>
              </a:rPr>
              <a:t>1.TIP: UČENEC POKLICNE ŠOLE </a:t>
            </a:r>
            <a:r>
              <a:rPr lang="sl-SI" altLang="sl-SI" dirty="0"/>
              <a:t>: je zelo konkreten, praktičen, ročno spreten, zanimajo ga praktične stvari, konkretni rezultati in določena področja... Izobraževanje ga ne zanima preveč, čeprav je učno lahko zelo uspešen, v življenju ima konkretne cilje in je poklicno precej profiliran.</a:t>
            </a: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endParaRPr lang="sl-SI" altLang="sl-SI" dirty="0"/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dirty="0">
                <a:solidFill>
                  <a:schemeClr val="accent4">
                    <a:lumMod val="75000"/>
                  </a:schemeClr>
                </a:solidFill>
              </a:rPr>
              <a:t>2.TIP: DIJAK SREDNJE STROKOVNE ŠOLE</a:t>
            </a:r>
            <a:r>
              <a:rPr lang="sl-SI" altLang="sl-SI" dirty="0"/>
              <a:t>: zanima ga veliko stvari z ožjega področja, je konkreten, praktičen, poglablja se v stvari, kjer vidi rezultate svojega dela. Učno je uspešen in ima dobre učne navade, poklicno je vsaj delno profiliran.</a:t>
            </a: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endParaRPr lang="sl-SI" altLang="sl-SI" dirty="0"/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dirty="0">
                <a:solidFill>
                  <a:srgbClr val="EE817E"/>
                </a:solidFill>
              </a:rPr>
              <a:t>3.TIP: GIMNAZIJEC</a:t>
            </a:r>
            <a:r>
              <a:rPr lang="sl-SI" altLang="sl-SI" dirty="0"/>
              <a:t>: veliko različnih interesov, vse ga zanima, rad se poglablja v stvari, ni zadovoljen s površnimi informacijami, razvito ima abstraktno mišljenje... Ima dobre učne navade, dobre ocene, poklicno ni profiliran.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5219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699247" y="332657"/>
            <a:ext cx="7745505" cy="5793506"/>
          </a:xfrm>
        </p:spPr>
        <p:txBody>
          <a:bodyPr/>
          <a:lstStyle/>
          <a:p>
            <a:endParaRPr lang="sl-S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181496"/>
              </p:ext>
            </p:extLst>
          </p:nvPr>
        </p:nvGraphicFramePr>
        <p:xfrm>
          <a:off x="252413" y="1289050"/>
          <a:ext cx="8891587" cy="5227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62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ŠTIPENDIJE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latin typeface="Eras Light ITC" panose="020B0402030504020804" pitchFamily="34" charset="0"/>
              </a:rPr>
              <a:t>www.sklad-kadri.si 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Državne</a:t>
            </a:r>
          </a:p>
          <a:p>
            <a:r>
              <a:rPr lang="sl-SI" dirty="0"/>
              <a:t>Zoisove</a:t>
            </a:r>
          </a:p>
          <a:p>
            <a:r>
              <a:rPr lang="sl-SI" dirty="0"/>
              <a:t>Štipendije za deficitarne poklice </a:t>
            </a:r>
          </a:p>
          <a:p>
            <a:r>
              <a:rPr lang="sl-SI" dirty="0"/>
              <a:t>Sofinancirane kadrovske štipendije</a:t>
            </a:r>
          </a:p>
        </p:txBody>
      </p:sp>
    </p:spTree>
    <p:extLst>
      <p:ext uri="{BB962C8B-B14F-4D97-AF65-F5344CB8AC3E}">
        <p14:creationId xmlns:p14="http://schemas.microsoft.com/office/powerpoint/2010/main" val="40153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DRŽAVNA ŠTIPENDIJA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5201" y="2276872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2400" dirty="0" smtClean="0"/>
              <a:t>POGOJI ZA PRIDOBITEV</a:t>
            </a:r>
            <a:r>
              <a:rPr lang="sl-SI" altLang="sl-SI" sz="2400" b="1" dirty="0" smtClean="0"/>
              <a:t>: </a:t>
            </a:r>
          </a:p>
          <a:p>
            <a:pPr marL="0" indent="0">
              <a:buNone/>
            </a:pPr>
            <a:endParaRPr lang="sl-SI" altLang="sl-SI" dirty="0"/>
          </a:p>
          <a:p>
            <a:r>
              <a:rPr lang="sl-SI" altLang="sl-SI" dirty="0"/>
              <a:t>Na podlagi MATERIALNIH </a:t>
            </a:r>
            <a:r>
              <a:rPr lang="sl-SI" altLang="sl-SI" dirty="0" smtClean="0"/>
              <a:t>POGOJEV DRUŽINE.</a:t>
            </a:r>
            <a:endParaRPr lang="sl-SI" altLang="sl-SI" dirty="0"/>
          </a:p>
          <a:p>
            <a:endParaRPr lang="sl-SI" altLang="sl-SI" dirty="0"/>
          </a:p>
          <a:p>
            <a:r>
              <a:rPr lang="sl-SI" altLang="sl-SI" dirty="0"/>
              <a:t>VLOGO za dodelitev štipendije se lahko </a:t>
            </a:r>
            <a:r>
              <a:rPr lang="sl-SI" altLang="sl-SI" b="1" dirty="0"/>
              <a:t>odda </a:t>
            </a:r>
            <a:endParaRPr lang="sl-SI" altLang="sl-SI" b="1" dirty="0" smtClean="0"/>
          </a:p>
          <a:p>
            <a:pPr marL="0" indent="0">
              <a:buNone/>
            </a:pPr>
            <a:r>
              <a:rPr lang="sl-SI" altLang="sl-SI" b="1" dirty="0"/>
              <a:t> </a:t>
            </a:r>
            <a:r>
              <a:rPr lang="sl-SI" altLang="sl-SI" b="1" dirty="0" smtClean="0"/>
              <a:t>     </a:t>
            </a:r>
            <a:r>
              <a:rPr lang="sl-SI" altLang="sl-SI" b="1" dirty="0" smtClean="0"/>
              <a:t>kadarkoli </a:t>
            </a:r>
            <a:r>
              <a:rPr lang="sl-SI" altLang="sl-SI" b="1" dirty="0"/>
              <a:t>med šolskim/študijskim letom</a:t>
            </a:r>
            <a:r>
              <a:rPr lang="sl-SI" altLang="sl-SI" dirty="0"/>
              <a:t>  na CENTRU </a:t>
            </a:r>
            <a:r>
              <a:rPr lang="sl-SI" altLang="sl-SI" dirty="0" smtClean="0"/>
              <a:t>    </a:t>
            </a:r>
          </a:p>
          <a:p>
            <a:pPr marL="0" indent="0">
              <a:buNone/>
            </a:pPr>
            <a:r>
              <a:rPr lang="sl-SI" altLang="sl-SI" dirty="0"/>
              <a:t> </a:t>
            </a:r>
            <a:r>
              <a:rPr lang="sl-SI" altLang="sl-SI" dirty="0" smtClean="0"/>
              <a:t>     </a:t>
            </a:r>
            <a:r>
              <a:rPr lang="sl-SI" altLang="sl-SI" dirty="0" smtClean="0"/>
              <a:t>ZA </a:t>
            </a:r>
            <a:r>
              <a:rPr lang="sl-SI" altLang="sl-SI" dirty="0"/>
              <a:t>SOCIALNO DELO.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051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ZOISOVA ŠTIPENDIJA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5201" y="2060848"/>
            <a:ext cx="6591985" cy="4247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sl-SI" altLang="sl-SI" b="1" u="sng" dirty="0" smtClean="0"/>
          </a:p>
          <a:p>
            <a:pPr marL="0" indent="0">
              <a:buNone/>
            </a:pPr>
            <a:r>
              <a:rPr lang="sl-SI" altLang="sl-SI" sz="3400" dirty="0"/>
              <a:t>POGOJI ZA PRIDOBITEV: </a:t>
            </a:r>
          </a:p>
          <a:p>
            <a:pPr marL="0" indent="0">
              <a:buNone/>
            </a:pPr>
            <a:endParaRPr lang="sl-SI" altLang="sl-SI" sz="3400" b="1" u="sng" dirty="0" smtClean="0"/>
          </a:p>
          <a:p>
            <a:pPr marL="0" indent="0">
              <a:buNone/>
            </a:pPr>
            <a:r>
              <a:rPr lang="sl-SI" altLang="sl-SI" sz="2100" b="1" dirty="0"/>
              <a:t> </a:t>
            </a:r>
            <a:r>
              <a:rPr lang="sl-SI" altLang="sl-SI" sz="2100" b="1" dirty="0" smtClean="0"/>
              <a:t>    </a:t>
            </a:r>
            <a:r>
              <a:rPr lang="sl-SI" altLang="sl-SI" sz="2600" b="1" u="sng" dirty="0" smtClean="0"/>
              <a:t>POVPREČNA OCENA</a:t>
            </a:r>
            <a:r>
              <a:rPr lang="sl-SI" altLang="sl-SI" sz="2600" b="1" dirty="0" smtClean="0"/>
              <a:t> v 9.r. </a:t>
            </a:r>
            <a:r>
              <a:rPr lang="sl-SI" altLang="sl-SI" sz="2600" dirty="0" smtClean="0"/>
              <a:t>najmanj </a:t>
            </a:r>
            <a:r>
              <a:rPr lang="sl-SI" altLang="sl-SI" sz="2600" b="1" dirty="0"/>
              <a:t>4,70</a:t>
            </a:r>
            <a:r>
              <a:rPr lang="sl-SI" altLang="sl-SI" sz="2600" dirty="0"/>
              <a:t> </a:t>
            </a:r>
            <a:endParaRPr lang="sl-SI" altLang="sl-SI" sz="2600" dirty="0" smtClean="0"/>
          </a:p>
          <a:p>
            <a:pPr marL="0" indent="0">
              <a:buNone/>
            </a:pPr>
            <a:r>
              <a:rPr lang="sl-SI" altLang="sl-SI" sz="2600" dirty="0"/>
              <a:t> </a:t>
            </a:r>
            <a:r>
              <a:rPr lang="sl-SI" altLang="sl-SI" sz="2600" dirty="0" smtClean="0"/>
              <a:t>    (povprečje </a:t>
            </a:r>
            <a:r>
              <a:rPr lang="sl-SI" altLang="sl-SI" sz="2600" dirty="0" smtClean="0"/>
              <a:t>številčno </a:t>
            </a:r>
            <a:r>
              <a:rPr lang="sl-SI" altLang="sl-SI" sz="2600" dirty="0"/>
              <a:t>izraženih </a:t>
            </a:r>
            <a:r>
              <a:rPr lang="sl-SI" altLang="sl-SI" sz="2600" dirty="0" smtClean="0"/>
              <a:t>zaključenih </a:t>
            </a:r>
          </a:p>
          <a:p>
            <a:pPr marL="0" indent="0">
              <a:buNone/>
            </a:pPr>
            <a:r>
              <a:rPr lang="sl-SI" altLang="sl-SI" sz="2600" dirty="0"/>
              <a:t> </a:t>
            </a:r>
            <a:r>
              <a:rPr lang="sl-SI" altLang="sl-SI" sz="2600" dirty="0" smtClean="0"/>
              <a:t>    ocen vseh predmetov </a:t>
            </a:r>
            <a:r>
              <a:rPr lang="sl-SI" altLang="sl-SI" sz="2600" dirty="0"/>
              <a:t>v 9.r</a:t>
            </a:r>
            <a:r>
              <a:rPr lang="sl-SI" altLang="sl-SI" sz="2600" dirty="0" smtClean="0"/>
              <a:t>.)   </a:t>
            </a:r>
            <a:endParaRPr lang="sl-SI" altLang="sl-SI" sz="2600" dirty="0"/>
          </a:p>
          <a:p>
            <a:pPr marL="0" indent="0">
              <a:buNone/>
            </a:pPr>
            <a:endParaRPr lang="sl-SI" altLang="sl-SI" sz="1400" dirty="0"/>
          </a:p>
          <a:p>
            <a:pPr marL="0" indent="0">
              <a:buNone/>
            </a:pPr>
            <a:r>
              <a:rPr lang="sl-SI" altLang="sl-SI" sz="2600" b="1" dirty="0"/>
              <a:t>                     </a:t>
            </a:r>
            <a:r>
              <a:rPr lang="sl-SI" altLang="sl-SI" sz="2600" b="1" dirty="0" smtClean="0"/>
              <a:t>in</a:t>
            </a:r>
          </a:p>
          <a:p>
            <a:pPr marL="0" indent="0">
              <a:buNone/>
            </a:pPr>
            <a:endParaRPr lang="sl-SI" altLang="sl-SI" sz="1400" dirty="0"/>
          </a:p>
          <a:p>
            <a:pPr marL="0" indent="0">
              <a:buNone/>
            </a:pPr>
            <a:r>
              <a:rPr lang="sl-SI" altLang="sl-SI" sz="2600" b="1" dirty="0"/>
              <a:t>      </a:t>
            </a:r>
            <a:r>
              <a:rPr lang="sl-SI" altLang="sl-SI" sz="2600" b="1" u="sng" dirty="0" smtClean="0"/>
              <a:t>IZJEMNI </a:t>
            </a:r>
            <a:r>
              <a:rPr lang="sl-SI" altLang="sl-SI" sz="2600" b="1" u="sng" dirty="0"/>
              <a:t>DOSEŽEK </a:t>
            </a:r>
            <a:r>
              <a:rPr lang="sl-SI" altLang="sl-SI" sz="2600" dirty="0"/>
              <a:t>(v </a:t>
            </a:r>
            <a:r>
              <a:rPr lang="sl-SI" altLang="sl-SI" sz="2600" dirty="0" smtClean="0"/>
              <a:t>8. </a:t>
            </a:r>
            <a:r>
              <a:rPr lang="sl-SI" altLang="sl-SI" sz="2600" dirty="0"/>
              <a:t>in 9</a:t>
            </a:r>
            <a:r>
              <a:rPr lang="sl-SI" altLang="sl-SI" sz="2600" dirty="0" smtClean="0"/>
              <a:t>.r.)</a:t>
            </a:r>
          </a:p>
          <a:p>
            <a:pPr>
              <a:buNone/>
            </a:pPr>
            <a:r>
              <a:rPr lang="sl-SI" altLang="sl-SI" sz="2600" dirty="0" smtClean="0"/>
              <a:t>     </a:t>
            </a:r>
            <a:r>
              <a:rPr lang="sl-SI" altLang="sl-SI" sz="2600" dirty="0" smtClean="0"/>
              <a:t>dosežki </a:t>
            </a:r>
            <a:r>
              <a:rPr lang="sl-SI" altLang="sl-SI" sz="2600" dirty="0" smtClean="0"/>
              <a:t>iz znanja (zlata in srebrna priznanja) ali </a:t>
            </a:r>
            <a:endParaRPr lang="sl-SI" altLang="sl-SI" sz="2600" dirty="0" smtClean="0"/>
          </a:p>
          <a:p>
            <a:pPr>
              <a:buNone/>
            </a:pPr>
            <a:r>
              <a:rPr lang="sl-SI" altLang="sl-SI" sz="2600" dirty="0"/>
              <a:t> </a:t>
            </a:r>
            <a:r>
              <a:rPr lang="sl-SI" altLang="sl-SI" sz="2600" dirty="0" smtClean="0"/>
              <a:t>    </a:t>
            </a:r>
            <a:r>
              <a:rPr lang="sl-SI" altLang="sl-SI" sz="2600" dirty="0" smtClean="0"/>
              <a:t>raziskovanja, razvojne </a:t>
            </a:r>
            <a:r>
              <a:rPr lang="sl-SI" altLang="sl-SI" sz="2600" dirty="0"/>
              <a:t>dejavnosti ali </a:t>
            </a:r>
            <a:r>
              <a:rPr lang="sl-SI" altLang="sl-SI" sz="2600" dirty="0" smtClean="0"/>
              <a:t>umetnosti na </a:t>
            </a:r>
            <a:endParaRPr lang="sl-SI" altLang="sl-SI" sz="2600" dirty="0" smtClean="0"/>
          </a:p>
          <a:p>
            <a:pPr>
              <a:buNone/>
            </a:pPr>
            <a:r>
              <a:rPr lang="sl-SI" altLang="sl-SI" sz="2600" dirty="0"/>
              <a:t> </a:t>
            </a:r>
            <a:r>
              <a:rPr lang="sl-SI" altLang="sl-SI" sz="2600" dirty="0" smtClean="0"/>
              <a:t>    </a:t>
            </a:r>
            <a:r>
              <a:rPr lang="sl-SI" altLang="sl-SI" sz="2600" dirty="0" smtClean="0"/>
              <a:t>državni </a:t>
            </a:r>
            <a:r>
              <a:rPr lang="sl-SI" altLang="sl-SI" sz="2600" dirty="0" smtClean="0"/>
              <a:t>ravni.</a:t>
            </a:r>
            <a:endParaRPr lang="sl-SI" altLang="sl-SI" sz="26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734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ZOISOVA ŠTIPENDIJA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1844824"/>
            <a:ext cx="6591985" cy="4392488"/>
          </a:xfrm>
        </p:spPr>
        <p:txBody>
          <a:bodyPr>
            <a:normAutofit fontScale="55000" lnSpcReduction="20000"/>
          </a:bodyPr>
          <a:lstStyle/>
          <a:p>
            <a:pPr fontAlgn="base">
              <a:spcAft>
                <a:spcPct val="0"/>
              </a:spcAft>
            </a:pPr>
            <a:r>
              <a:rPr lang="sl-SI" altLang="sl-SI" sz="3300" dirty="0"/>
              <a:t>Višina osnovne Zoisove štipendije: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3300" dirty="0"/>
              <a:t>        </a:t>
            </a:r>
            <a:r>
              <a:rPr lang="sl-SI" altLang="sl-SI" sz="3300" dirty="0" smtClean="0"/>
              <a:t>- </a:t>
            </a:r>
            <a:r>
              <a:rPr lang="sl-SI" altLang="sl-SI" sz="3300" dirty="0"/>
              <a:t>dijaki </a:t>
            </a:r>
            <a:r>
              <a:rPr lang="sl-SI" altLang="sl-SI" sz="3300" dirty="0" smtClean="0"/>
              <a:t>148,15 </a:t>
            </a:r>
            <a:r>
              <a:rPr lang="sl-SI" altLang="sl-SI" sz="3300" dirty="0"/>
              <a:t>€</a:t>
            </a:r>
          </a:p>
          <a:p>
            <a:pPr lvl="2" fontAlgn="base">
              <a:spcAft>
                <a:spcPct val="0"/>
              </a:spcAft>
              <a:buNone/>
            </a:pPr>
            <a:endParaRPr lang="sl-SI" altLang="sl-SI" sz="3300" dirty="0"/>
          </a:p>
          <a:p>
            <a:pPr fontAlgn="base">
              <a:spcAft>
                <a:spcPct val="0"/>
              </a:spcAft>
            </a:pPr>
            <a:r>
              <a:rPr lang="sl-SI" altLang="sl-SI" sz="3300" dirty="0"/>
              <a:t>Možni dodatki: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3300" dirty="0"/>
              <a:t>        - dodatek za bivanje: </a:t>
            </a:r>
            <a:r>
              <a:rPr lang="sl-SI" altLang="sl-SI" sz="3300" dirty="0" smtClean="0"/>
              <a:t>98,76 </a:t>
            </a:r>
            <a:r>
              <a:rPr lang="sl-SI" altLang="sl-SI" sz="3300" dirty="0"/>
              <a:t>€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3300" dirty="0"/>
              <a:t>        - dodatek za štipendiste s posebnimi potrebami</a:t>
            </a:r>
            <a:r>
              <a:rPr lang="sl-SI" altLang="sl-SI" sz="3300" dirty="0" smtClean="0"/>
              <a:t>: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sl-SI" altLang="sl-SI" sz="3300" dirty="0"/>
              <a:t> </a:t>
            </a:r>
            <a:r>
              <a:rPr lang="sl-SI" altLang="sl-SI" sz="3300" dirty="0" smtClean="0"/>
              <a:t>         </a:t>
            </a:r>
            <a:r>
              <a:rPr lang="sl-SI" altLang="sl-SI" sz="3300" dirty="0" smtClean="0"/>
              <a:t>61</a:t>
            </a:r>
            <a:r>
              <a:rPr lang="sl-SI" altLang="sl-SI" sz="3300" dirty="0" smtClean="0"/>
              <a:t>,73 </a:t>
            </a:r>
            <a:r>
              <a:rPr lang="sl-SI" altLang="sl-SI" sz="3300" dirty="0"/>
              <a:t>€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sl-SI" altLang="sl-SI" sz="3300" dirty="0"/>
          </a:p>
          <a:p>
            <a:pPr fontAlgn="base">
              <a:spcAft>
                <a:spcPct val="0"/>
              </a:spcAft>
            </a:pPr>
            <a:r>
              <a:rPr lang="sl-SI" altLang="sl-SI" sz="3300" dirty="0"/>
              <a:t>Vloga: </a:t>
            </a:r>
          </a:p>
          <a:p>
            <a:pPr marL="0" lvl="1" indent="0" fontAlgn="base">
              <a:spcAft>
                <a:spcPct val="0"/>
              </a:spcAft>
              <a:buNone/>
            </a:pPr>
            <a:r>
              <a:rPr lang="sl-SI" sz="3300" dirty="0" smtClean="0"/>
              <a:t>       - oddati </a:t>
            </a:r>
            <a:r>
              <a:rPr lang="sl-SI" sz="3300" dirty="0"/>
              <a:t>do </a:t>
            </a:r>
            <a:r>
              <a:rPr lang="sl-SI" sz="3300" dirty="0" smtClean="0"/>
              <a:t>roka, določenega v </a:t>
            </a:r>
            <a:r>
              <a:rPr lang="sl-SI" sz="3300" dirty="0"/>
              <a:t>javnem razpisu </a:t>
            </a:r>
            <a:r>
              <a:rPr lang="sl-SI" sz="3300" dirty="0" smtClean="0"/>
              <a:t>na</a:t>
            </a:r>
          </a:p>
          <a:p>
            <a:pPr marL="0" lvl="1" indent="0" fontAlgn="base">
              <a:spcAft>
                <a:spcPct val="0"/>
              </a:spcAft>
              <a:buNone/>
            </a:pPr>
            <a:r>
              <a:rPr lang="sl-SI" sz="3300" dirty="0"/>
              <a:t> </a:t>
            </a:r>
            <a:r>
              <a:rPr lang="sl-SI" sz="3300" dirty="0" smtClean="0"/>
              <a:t>        </a:t>
            </a:r>
            <a:r>
              <a:rPr lang="sl-SI" sz="3300" dirty="0" smtClean="0"/>
              <a:t>spletni strani Javnega sklada </a:t>
            </a:r>
            <a:r>
              <a:rPr lang="sl-SI" sz="3300" dirty="0"/>
              <a:t>RS za razvoj </a:t>
            </a:r>
            <a:r>
              <a:rPr lang="sl-SI" sz="3300" dirty="0" smtClean="0"/>
              <a:t>kadrov</a:t>
            </a:r>
          </a:p>
          <a:p>
            <a:pPr marL="0" lvl="1" indent="0" fontAlgn="base">
              <a:spcAft>
                <a:spcPct val="0"/>
              </a:spcAft>
              <a:buNone/>
            </a:pPr>
            <a:r>
              <a:rPr lang="sl-SI" sz="3300" dirty="0"/>
              <a:t> </a:t>
            </a:r>
            <a:r>
              <a:rPr lang="sl-SI" sz="3300" dirty="0" smtClean="0"/>
              <a:t>        </a:t>
            </a:r>
            <a:r>
              <a:rPr lang="sl-SI" sz="3300" dirty="0" smtClean="0"/>
              <a:t>in </a:t>
            </a:r>
            <a:r>
              <a:rPr lang="sl-SI" sz="3300" dirty="0"/>
              <a:t>štipendije: </a:t>
            </a:r>
            <a:r>
              <a:rPr lang="sl-SI" sz="3300" dirty="0" smtClean="0"/>
              <a:t>  www.skladkadri.si</a:t>
            </a:r>
            <a:endParaRPr lang="sl-SI" sz="3300" dirty="0"/>
          </a:p>
          <a:p>
            <a:pPr marL="342900" lvl="1" indent="-34290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l-SI" sz="2300" dirty="0"/>
          </a:p>
          <a:p>
            <a:pPr fontAlgn="base">
              <a:spcAft>
                <a:spcPct val="0"/>
              </a:spcAft>
            </a:pPr>
            <a:endParaRPr lang="sl-SI" altLang="sl-SI" sz="2200" u="sng" kern="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97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3647" y="620688"/>
            <a:ext cx="6624737" cy="1054250"/>
          </a:xfrm>
        </p:spPr>
        <p:txBody>
          <a:bodyPr>
            <a:noAutofit/>
          </a:bodyPr>
          <a:lstStyle/>
          <a:p>
            <a:r>
              <a:rPr lang="sl-SI" sz="4000" dirty="0"/>
              <a:t>ŠTIPENDIJE ZA DEFICITARNE POKLICE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535760"/>
          </a:xfrm>
        </p:spPr>
        <p:txBody>
          <a:bodyPr>
            <a:normAutofit fontScale="40000" lnSpcReduction="20000"/>
          </a:bodyPr>
          <a:lstStyle/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4500" dirty="0"/>
              <a:t>Štipendije so namenjene spodbujanju mladih za vpis v izobraževalne programe za poklice, za katere na trgu dela ni dovolj kadra glede na potrebe delodajalcev.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45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4500" dirty="0"/>
              <a:t>1000 štipendij </a:t>
            </a:r>
            <a:r>
              <a:rPr lang="sl-SI" sz="4500" dirty="0" smtClean="0"/>
              <a:t>(</a:t>
            </a:r>
            <a:r>
              <a:rPr lang="sl-SI" sz="4500" dirty="0" smtClean="0"/>
              <a:t>izbirni postopek</a:t>
            </a:r>
            <a:r>
              <a:rPr lang="sl-SI" sz="4500" dirty="0" smtClean="0"/>
              <a:t>: </a:t>
            </a:r>
            <a:r>
              <a:rPr lang="sl-SI" sz="4500" dirty="0"/>
              <a:t>višja povprečna ocena v 9.r. in izbirnih predmetov)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45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4500" dirty="0"/>
              <a:t>Štipendija se prejema za celotno obdobje trajanja </a:t>
            </a:r>
            <a:r>
              <a:rPr lang="sl-SI" sz="4500" dirty="0" smtClean="0"/>
              <a:t>izobraževalnega </a:t>
            </a:r>
            <a:r>
              <a:rPr lang="sl-SI" sz="4500" dirty="0" smtClean="0"/>
              <a:t>programa (3 leta).</a:t>
            </a:r>
            <a:endParaRPr lang="sl-SI" sz="4500" dirty="0"/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45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4500" dirty="0"/>
              <a:t>Štipendija se lahko dodeli hkrati z vsemi štipendijami, razen s kadrovsko štipendijo.</a:t>
            </a:r>
          </a:p>
          <a:p>
            <a:pPr marL="0" lvl="1" indent="0" eaLnBrk="0" fontAlgn="base" hangingPunct="0">
              <a:spcAft>
                <a:spcPct val="0"/>
              </a:spcAft>
              <a:buNone/>
            </a:pPr>
            <a:endParaRPr lang="sl-SI" sz="45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altLang="sl-SI" sz="4500" dirty="0"/>
              <a:t>Višina štipendije: </a:t>
            </a:r>
            <a:r>
              <a:rPr lang="sl-SI" altLang="sl-SI" sz="4500" dirty="0" smtClean="0"/>
              <a:t>123,46 </a:t>
            </a:r>
            <a:r>
              <a:rPr lang="sl-SI" altLang="sl-SI" sz="4500" dirty="0"/>
              <a:t>€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altLang="sl-SI" kern="0" dirty="0">
              <a:solidFill>
                <a:prstClr val="black"/>
              </a:solidFill>
              <a:latin typeface="Arial"/>
            </a:endParaRPr>
          </a:p>
          <a:p>
            <a:pPr marL="354013" lvl="1" indent="-354013" eaLnBrk="0" fontAlgn="base" hangingPunct="0">
              <a:spcAft>
                <a:spcPct val="0"/>
              </a:spcAft>
              <a:buNone/>
            </a:pPr>
            <a:endParaRPr lang="sl-SI" altLang="sl-SI" sz="2200" b="1" kern="0" dirty="0">
              <a:solidFill>
                <a:prstClr val="black"/>
              </a:solidFill>
              <a:latin typeface="Arial"/>
            </a:endParaRPr>
          </a:p>
          <a:p>
            <a:pPr marL="354013" lvl="1" indent="-354013" eaLnBrk="0" fontAlgn="base" hangingPunct="0">
              <a:spcAft>
                <a:spcPct val="0"/>
              </a:spcAft>
              <a:buNone/>
            </a:pPr>
            <a:endParaRPr lang="sl-SI" altLang="sl-SI" sz="2200" b="1" kern="0" dirty="0">
              <a:solidFill>
                <a:prstClr val="black"/>
              </a:solidFill>
              <a:latin typeface="Arial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418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1" y="624110"/>
            <a:ext cx="6842720" cy="1280890"/>
          </a:xfrm>
        </p:spPr>
        <p:txBody>
          <a:bodyPr>
            <a:noAutofit/>
          </a:bodyPr>
          <a:lstStyle/>
          <a:p>
            <a:r>
              <a:rPr lang="sl-SI" sz="4000" dirty="0"/>
              <a:t>SREDNJEŠOLSKI PROGRAMI</a:t>
            </a:r>
            <a:br>
              <a:rPr lang="sl-SI" sz="4000" dirty="0"/>
            </a:b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2060848"/>
            <a:ext cx="6591985" cy="3850374"/>
          </a:xfrm>
        </p:spPr>
        <p:txBody>
          <a:bodyPr/>
          <a:lstStyle/>
          <a:p>
            <a:r>
              <a:rPr lang="sl-SI" dirty="0"/>
              <a:t>Nižje poklicno izobraževanje (2 leti)</a:t>
            </a:r>
          </a:p>
          <a:p>
            <a:pPr marL="0" indent="0">
              <a:buNone/>
            </a:pPr>
            <a:endParaRPr lang="sl-SI" b="1" dirty="0"/>
          </a:p>
          <a:p>
            <a:r>
              <a:rPr lang="sl-SI" b="1" dirty="0"/>
              <a:t>Srednje poklicno izobraževanje</a:t>
            </a:r>
            <a:r>
              <a:rPr lang="sl-SI" dirty="0"/>
              <a:t> (3 leta, zaključni izpit) </a:t>
            </a:r>
          </a:p>
          <a:p>
            <a:r>
              <a:rPr lang="sl-SI" b="1" dirty="0"/>
              <a:t>Srednje strokovno izobraževanje </a:t>
            </a:r>
            <a:r>
              <a:rPr lang="sl-SI" dirty="0"/>
              <a:t>(4 leta, poklicna matura)</a:t>
            </a:r>
          </a:p>
          <a:p>
            <a:r>
              <a:rPr lang="sl-SI" b="1" dirty="0"/>
              <a:t>Gimnazijski programi </a:t>
            </a:r>
            <a:r>
              <a:rPr lang="sl-SI" dirty="0"/>
              <a:t>(4 leta, splošna matura)</a:t>
            </a:r>
          </a:p>
        </p:txBody>
      </p:sp>
    </p:spTree>
    <p:extLst>
      <p:ext uri="{BB962C8B-B14F-4D97-AF65-F5344CB8AC3E}">
        <p14:creationId xmlns:p14="http://schemas.microsoft.com/office/powerpoint/2010/main" val="60556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2657" y="332656"/>
            <a:ext cx="6986736" cy="1280890"/>
          </a:xfrm>
        </p:spPr>
        <p:txBody>
          <a:bodyPr/>
          <a:lstStyle/>
          <a:p>
            <a:r>
              <a:rPr lang="sl-SI" dirty="0"/>
              <a:t>ŠTIPENDIJE ZA </a:t>
            </a:r>
            <a:r>
              <a:rPr lang="sl-SI" dirty="0" smtClean="0"/>
              <a:t>                       DEFICITARNE </a:t>
            </a:r>
            <a:r>
              <a:rPr lang="sl-SI" dirty="0"/>
              <a:t>POKLICE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1880230" y="1772816"/>
            <a:ext cx="3197532" cy="5157192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kamnosek</a:t>
            </a:r>
          </a:p>
          <a:p>
            <a:r>
              <a:rPr lang="sl-SI" dirty="0" smtClean="0"/>
              <a:t>inštalater strojnih inštalacij</a:t>
            </a:r>
          </a:p>
          <a:p>
            <a:r>
              <a:rPr lang="sl-SI" dirty="0" smtClean="0"/>
              <a:t>oblikovalec kovin/orodjar</a:t>
            </a:r>
          </a:p>
          <a:p>
            <a:r>
              <a:rPr lang="sl-SI" dirty="0" err="1" smtClean="0"/>
              <a:t>avtokaroserist</a:t>
            </a:r>
            <a:endParaRPr lang="sl-SI" dirty="0" smtClean="0"/>
          </a:p>
          <a:p>
            <a:r>
              <a:rPr lang="sl-SI" dirty="0" smtClean="0"/>
              <a:t>pek</a:t>
            </a:r>
          </a:p>
          <a:p>
            <a:r>
              <a:rPr lang="sl-SI" dirty="0" smtClean="0"/>
              <a:t>slaščičar</a:t>
            </a:r>
          </a:p>
          <a:p>
            <a:r>
              <a:rPr lang="sl-SI" dirty="0" smtClean="0"/>
              <a:t>mesar</a:t>
            </a:r>
          </a:p>
          <a:p>
            <a:r>
              <a:rPr lang="sl-SI" dirty="0" smtClean="0"/>
              <a:t>tapetnik</a:t>
            </a:r>
          </a:p>
          <a:p>
            <a:r>
              <a:rPr lang="sl-SI" dirty="0" smtClean="0"/>
              <a:t>mizar</a:t>
            </a:r>
          </a:p>
          <a:p>
            <a:r>
              <a:rPr lang="sl-SI" dirty="0" smtClean="0"/>
              <a:t>izdelovalec kovinskih konstrukcij</a:t>
            </a:r>
          </a:p>
          <a:p>
            <a:r>
              <a:rPr lang="sl-SI" dirty="0" smtClean="0"/>
              <a:t>zidar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5333713" y="1716832"/>
            <a:ext cx="3195680" cy="5112568"/>
          </a:xfrm>
        </p:spPr>
        <p:txBody>
          <a:bodyPr>
            <a:normAutofit/>
          </a:bodyPr>
          <a:lstStyle/>
          <a:p>
            <a:r>
              <a:rPr lang="sl-SI" dirty="0" smtClean="0"/>
              <a:t>tesar</a:t>
            </a:r>
            <a:endParaRPr lang="sl-SI" dirty="0"/>
          </a:p>
          <a:p>
            <a:r>
              <a:rPr lang="sl-SI" dirty="0"/>
              <a:t>klepar-krovec</a:t>
            </a:r>
          </a:p>
          <a:p>
            <a:r>
              <a:rPr lang="sl-SI" dirty="0"/>
              <a:t>izvajalec </a:t>
            </a:r>
            <a:r>
              <a:rPr lang="sl-SI" dirty="0" err="1"/>
              <a:t>suhomontažne</a:t>
            </a:r>
            <a:r>
              <a:rPr lang="sl-SI" dirty="0"/>
              <a:t> gradnje</a:t>
            </a:r>
          </a:p>
          <a:p>
            <a:r>
              <a:rPr lang="sl-SI" dirty="0"/>
              <a:t>slikopleskar-črkoslikar</a:t>
            </a:r>
          </a:p>
          <a:p>
            <a:r>
              <a:rPr lang="sl-SI" dirty="0"/>
              <a:t>pečar-polagalec keramičnih oblog</a:t>
            </a:r>
          </a:p>
          <a:p>
            <a:r>
              <a:rPr lang="sl-SI" dirty="0"/>
              <a:t>gozdar</a:t>
            </a:r>
          </a:p>
          <a:p>
            <a:r>
              <a:rPr lang="sl-SI" dirty="0"/>
              <a:t>dimnikar</a:t>
            </a:r>
          </a:p>
          <a:p>
            <a:r>
              <a:rPr lang="sl-SI" dirty="0"/>
              <a:t>steklar</a:t>
            </a:r>
          </a:p>
          <a:p>
            <a:r>
              <a:rPr lang="sl-SI" dirty="0"/>
              <a:t>tehnik steklarstva</a:t>
            </a:r>
          </a:p>
          <a:p>
            <a:r>
              <a:rPr lang="sl-SI" dirty="0"/>
              <a:t>gastronom hotelir (kuhar, natakar)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2570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63689" y="624110"/>
            <a:ext cx="6770712" cy="1280890"/>
          </a:xfrm>
        </p:spPr>
        <p:txBody>
          <a:bodyPr>
            <a:normAutofit/>
          </a:bodyPr>
          <a:lstStyle/>
          <a:p>
            <a:r>
              <a:rPr lang="sl-SI" sz="4000" dirty="0" smtClean="0"/>
              <a:t>ZDRUŽLJIVOST ŠTIPENDIJ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sl-SI" altLang="sl-SI" dirty="0"/>
              <a:t>Kadrovska štipendija in štipendija za deficitarne poklice </a:t>
            </a:r>
            <a:r>
              <a:rPr lang="sl-SI" altLang="sl-SI" b="1" dirty="0"/>
              <a:t>se ne </a:t>
            </a:r>
            <a:r>
              <a:rPr lang="sl-SI" altLang="sl-SI" b="1" dirty="0" smtClean="0"/>
              <a:t>združujeta</a:t>
            </a:r>
            <a:r>
              <a:rPr lang="sl-SI" altLang="sl-SI" dirty="0" smtClean="0"/>
              <a:t>.</a:t>
            </a:r>
            <a:endParaRPr lang="sl-SI" altLang="sl-SI" dirty="0"/>
          </a:p>
          <a:p>
            <a:pPr marL="514350" indent="-514350">
              <a:buFontTx/>
              <a:buAutoNum type="arabicPeriod"/>
            </a:pPr>
            <a:endParaRPr lang="sl-SI" altLang="sl-SI" dirty="0"/>
          </a:p>
          <a:p>
            <a:pPr marL="514350" indent="-514350">
              <a:buFontTx/>
              <a:buAutoNum type="arabicPeriod"/>
            </a:pPr>
            <a:r>
              <a:rPr lang="sl-SI" altLang="sl-SI" dirty="0"/>
              <a:t>Zoisova </a:t>
            </a:r>
            <a:r>
              <a:rPr lang="sl-SI" altLang="sl-SI" dirty="0" smtClean="0"/>
              <a:t>štipendija </a:t>
            </a:r>
            <a:r>
              <a:rPr lang="sl-SI" altLang="sl-SI" b="1" dirty="0" smtClean="0"/>
              <a:t>je združljiva </a:t>
            </a:r>
            <a:r>
              <a:rPr lang="sl-SI" altLang="sl-SI" dirty="0" smtClean="0"/>
              <a:t>z državno štipendijo.</a:t>
            </a:r>
            <a:endParaRPr lang="sl-SI" altLang="sl-SI" dirty="0"/>
          </a:p>
          <a:p>
            <a:pPr marL="514350" indent="-514350">
              <a:buFontTx/>
              <a:buAutoNum type="arabicPeriod"/>
            </a:pPr>
            <a:endParaRPr lang="sl-SI" altLang="sl-SI" dirty="0"/>
          </a:p>
          <a:p>
            <a:pPr marL="514350" indent="-514350">
              <a:buFontTx/>
              <a:buAutoNum type="arabicPeriod"/>
            </a:pPr>
            <a:r>
              <a:rPr lang="sl-SI" altLang="sl-SI" dirty="0"/>
              <a:t>Kadrovska štipendija ali štipendija za deficitarne poklice </a:t>
            </a:r>
            <a:r>
              <a:rPr lang="sl-SI" altLang="sl-SI" b="1" dirty="0"/>
              <a:t>je združljiva </a:t>
            </a:r>
            <a:r>
              <a:rPr lang="sl-SI" altLang="sl-SI" dirty="0"/>
              <a:t>z državno ali Zoisovo štipendijo.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4625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475656" y="624110"/>
            <a:ext cx="7344815" cy="1280890"/>
          </a:xfrm>
        </p:spPr>
        <p:txBody>
          <a:bodyPr>
            <a:noAutofit/>
          </a:bodyPr>
          <a:lstStyle/>
          <a:p>
            <a:r>
              <a:rPr lang="sl-SI" sz="4000" dirty="0"/>
              <a:t>INFORMACIJE O ŠTIPENDIJAH</a:t>
            </a:r>
          </a:p>
        </p:txBody>
      </p:sp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1942415" y="2276872"/>
            <a:ext cx="6591985" cy="3634350"/>
          </a:xfrm>
        </p:spPr>
        <p:txBody>
          <a:bodyPr>
            <a:normAutofit/>
          </a:bodyPr>
          <a:lstStyle/>
          <a:p>
            <a:r>
              <a:rPr lang="sl-SI" dirty="0" err="1">
                <a:hlinkClick r:id="rId2"/>
              </a:rPr>
              <a:t>www.sklad</a:t>
            </a:r>
            <a:r>
              <a:rPr lang="sl-SI" dirty="0">
                <a:hlinkClick r:id="rId2"/>
              </a:rPr>
              <a:t>-</a:t>
            </a:r>
            <a:r>
              <a:rPr lang="sl-SI" dirty="0" err="1">
                <a:hlinkClick r:id="rId2"/>
              </a:rPr>
              <a:t>kadri.si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Center za socialno delo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Obrtniki, podjetja</a:t>
            </a:r>
          </a:p>
        </p:txBody>
      </p:sp>
    </p:spTree>
    <p:extLst>
      <p:ext uri="{BB962C8B-B14F-4D97-AF65-F5344CB8AC3E}">
        <p14:creationId xmlns:p14="http://schemas.microsoft.com/office/powerpoint/2010/main" val="337665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sz="4800" dirty="0"/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1942415" y="1484784"/>
            <a:ext cx="5941953" cy="4426438"/>
          </a:xfrm>
        </p:spPr>
        <p:txBody>
          <a:bodyPr/>
          <a:lstStyle/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2000" dirty="0"/>
              <a:t>Nobena </a:t>
            </a:r>
            <a:r>
              <a:rPr lang="sl-SI" sz="2000" dirty="0"/>
              <a:t>pot ni ravna, </a:t>
            </a:r>
          </a:p>
          <a:p>
            <a:pPr marL="0" indent="0" algn="ctr">
              <a:buNone/>
            </a:pPr>
            <a:r>
              <a:rPr lang="sl-SI" sz="2000" dirty="0"/>
              <a:t>nobena pot ni revna, </a:t>
            </a:r>
          </a:p>
          <a:p>
            <a:pPr marL="0" indent="0" algn="ctr">
              <a:buNone/>
            </a:pPr>
            <a:r>
              <a:rPr lang="sl-SI" sz="2000" dirty="0"/>
              <a:t>a vsaka je zahtevna </a:t>
            </a:r>
          </a:p>
          <a:p>
            <a:pPr marL="0" indent="0" algn="ctr">
              <a:buNone/>
            </a:pPr>
            <a:r>
              <a:rPr lang="sl-SI" sz="2000" dirty="0"/>
              <a:t>in tvoja ena sama </a:t>
            </a:r>
            <a:endParaRPr lang="sl-SI" sz="2000" dirty="0" smtClean="0"/>
          </a:p>
          <a:p>
            <a:pPr marL="0" indent="0" algn="ctr">
              <a:buNone/>
            </a:pPr>
            <a:r>
              <a:rPr lang="sl-SI" sz="2000" dirty="0" smtClean="0"/>
              <a:t>– </a:t>
            </a:r>
            <a:r>
              <a:rPr lang="sl-SI" sz="2000" dirty="0"/>
              <a:t>GLAVNA</a:t>
            </a:r>
            <a:r>
              <a:rPr lang="sl-SI" sz="2000" dirty="0" smtClean="0"/>
              <a:t>.</a:t>
            </a:r>
          </a:p>
          <a:p>
            <a:pPr marL="0" indent="0" algn="ctr">
              <a:buNone/>
            </a:pPr>
            <a:r>
              <a:rPr lang="sl-SI" sz="1600" dirty="0" smtClean="0"/>
              <a:t>(T. Pavček)</a:t>
            </a:r>
            <a:endParaRPr lang="sl-SI" sz="1600" dirty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41018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4900" dirty="0"/>
              <a:t>HVALA ZA </a:t>
            </a:r>
            <a:r>
              <a:rPr lang="sl-SI" sz="4900" dirty="0" smtClean="0"/>
              <a:t>POZORNOST</a:t>
            </a:r>
            <a:endParaRPr lang="sl-SI" sz="49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483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KAKO DO INFORMACIJ?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8363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2800" dirty="0"/>
              <a:t>SPLETNE STRANI:</a:t>
            </a:r>
          </a:p>
          <a:p>
            <a:pPr marL="0" indent="0">
              <a:buNone/>
            </a:pPr>
            <a:endParaRPr lang="sl-SI" sz="2400" dirty="0">
              <a:solidFill>
                <a:schemeClr val="accent2"/>
              </a:solidFill>
            </a:endParaRPr>
          </a:p>
          <a:p>
            <a:r>
              <a:rPr lang="sl-SI" sz="2100" dirty="0">
                <a:hlinkClick r:id="rId2"/>
              </a:rPr>
              <a:t>spletna stran šole (svetovalna služba)</a:t>
            </a:r>
            <a:endParaRPr lang="sl-SI" sz="2100" dirty="0"/>
          </a:p>
          <a:p>
            <a:pPr marL="0" indent="0">
              <a:buNone/>
            </a:pPr>
            <a:endParaRPr lang="sl-SI" sz="2100" dirty="0">
              <a:hlinkClick r:id="rId3"/>
            </a:endParaRPr>
          </a:p>
          <a:p>
            <a:r>
              <a:rPr lang="sl-SI" sz="2100" dirty="0" smtClean="0">
                <a:hlinkClick r:id="rId3"/>
              </a:rPr>
              <a:t>www.mojaizbira.si</a:t>
            </a:r>
            <a:endParaRPr lang="sl-SI" sz="2100" dirty="0" smtClean="0"/>
          </a:p>
          <a:p>
            <a:pPr marL="0" indent="0">
              <a:buNone/>
            </a:pPr>
            <a:endParaRPr lang="sl-SI" sz="2100" dirty="0" smtClean="0"/>
          </a:p>
          <a:p>
            <a:r>
              <a:rPr lang="sl-SI" sz="2100" dirty="0" smtClean="0"/>
              <a:t>MVI </a:t>
            </a:r>
            <a:r>
              <a:rPr lang="sl-SI" sz="2100" dirty="0"/>
              <a:t>(izobraževalni programi, vpis v sr. šole</a:t>
            </a:r>
            <a:r>
              <a:rPr lang="sl-SI" sz="2100" dirty="0" smtClean="0"/>
              <a:t>)</a:t>
            </a:r>
          </a:p>
          <a:p>
            <a:pPr marL="0" indent="0">
              <a:buNone/>
            </a:pPr>
            <a:endParaRPr lang="sl-SI" sz="2100" dirty="0" smtClean="0"/>
          </a:p>
          <a:p>
            <a:r>
              <a:rPr lang="sl-SI" sz="2100" dirty="0">
                <a:hlinkClick r:id="rId4"/>
              </a:rPr>
              <a:t>https://www.dijaskisvet.si</a:t>
            </a:r>
            <a:r>
              <a:rPr lang="sl-SI" sz="2100" dirty="0" smtClean="0">
                <a:hlinkClick r:id="rId4"/>
              </a:rPr>
              <a:t>/</a:t>
            </a:r>
            <a:endParaRPr lang="sl-SI" sz="2100" dirty="0" smtClean="0"/>
          </a:p>
          <a:p>
            <a:endParaRPr lang="sl-SI" sz="2100" dirty="0"/>
          </a:p>
          <a:p>
            <a:r>
              <a:rPr lang="sl-SI" sz="2100" dirty="0">
                <a:hlinkClick r:id="rId5"/>
              </a:rPr>
              <a:t>https://dijaski.net</a:t>
            </a:r>
            <a:r>
              <a:rPr lang="sl-SI" sz="2100" dirty="0" smtClean="0">
                <a:hlinkClick r:id="rId5"/>
              </a:rPr>
              <a:t>/</a:t>
            </a:r>
            <a:endParaRPr lang="sl-SI" sz="2100" dirty="0" smtClean="0"/>
          </a:p>
          <a:p>
            <a:pPr marL="0" indent="0">
              <a:buNone/>
            </a:pPr>
            <a:endParaRPr lang="sl-SI" sz="2100" dirty="0"/>
          </a:p>
          <a:p>
            <a:r>
              <a:rPr lang="sl-SI" sz="2100" dirty="0"/>
              <a:t>ZRSZ </a:t>
            </a:r>
            <a:r>
              <a:rPr lang="sl-SI" sz="2100" dirty="0">
                <a:hlinkClick r:id="rId6"/>
              </a:rPr>
              <a:t>www.ess.gov.si</a:t>
            </a:r>
            <a:endParaRPr lang="sl-SI" sz="21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545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KAKO DO INFORMACIJ?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400" dirty="0"/>
              <a:t>TISKANI VIRI:</a:t>
            </a:r>
          </a:p>
          <a:p>
            <a:endParaRPr lang="sl-SI" dirty="0"/>
          </a:p>
          <a:p>
            <a:r>
              <a:rPr lang="sl-SI" dirty="0"/>
              <a:t>Srednješolski vpisnik (po novem letu dobijo v šoli) </a:t>
            </a:r>
          </a:p>
          <a:p>
            <a:endParaRPr lang="sl-SI" dirty="0"/>
          </a:p>
          <a:p>
            <a:r>
              <a:rPr lang="sl-SI" dirty="0"/>
              <a:t>Razpis za vpis v srednje šole </a:t>
            </a:r>
            <a:r>
              <a:rPr lang="sl-SI" dirty="0" smtClean="0"/>
              <a:t>(izide 17. 1. 2025)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9423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4000" dirty="0"/>
              <a:t>KAKO DO INFORMACIJ?</a:t>
            </a:r>
            <a:r>
              <a:rPr lang="sl-SI" sz="4000" dirty="0" smtClean="0"/>
              <a:t/>
            </a:r>
            <a:br>
              <a:rPr lang="sl-SI" sz="4000" dirty="0" smtClean="0"/>
            </a:b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r>
              <a:rPr lang="sl-SI" sz="2400" dirty="0" smtClean="0"/>
              <a:t>DOGODKI</a:t>
            </a:r>
            <a:r>
              <a:rPr lang="sl-SI" sz="2400" dirty="0"/>
              <a:t>: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DNEVI ODPRTIH VRAT V SREDNJIH ŠOLAH</a:t>
            </a:r>
          </a:p>
          <a:p>
            <a:endParaRPr lang="sl-SI" dirty="0" smtClean="0"/>
          </a:p>
          <a:p>
            <a:r>
              <a:rPr lang="sl-SI" dirty="0" smtClean="0"/>
              <a:t>TRŽNICA POKLICEV 2024 na OŠ Luče (7. 11. 2024)</a:t>
            </a:r>
          </a:p>
          <a:p>
            <a:endParaRPr lang="sl-SI" dirty="0" smtClean="0"/>
          </a:p>
          <a:p>
            <a:r>
              <a:rPr lang="sl-SI" dirty="0" smtClean="0"/>
              <a:t>INFORMATIVNA DNEVA </a:t>
            </a:r>
            <a:r>
              <a:rPr lang="sl-SI" dirty="0"/>
              <a:t>v srednjih šolah in dijaških domovih ( </a:t>
            </a:r>
            <a:r>
              <a:rPr lang="sl-SI" dirty="0" smtClean="0"/>
              <a:t>14. </a:t>
            </a:r>
            <a:r>
              <a:rPr lang="sl-SI" dirty="0"/>
              <a:t>in </a:t>
            </a:r>
            <a:r>
              <a:rPr lang="sl-SI" dirty="0" smtClean="0"/>
              <a:t>15. </a:t>
            </a:r>
            <a:r>
              <a:rPr lang="sl-SI" dirty="0"/>
              <a:t>februar </a:t>
            </a:r>
            <a:r>
              <a:rPr lang="sl-SI" dirty="0" smtClean="0"/>
              <a:t>2025)</a:t>
            </a:r>
            <a:endParaRPr lang="sl-SI" dirty="0"/>
          </a:p>
          <a:p>
            <a:endParaRPr lang="sl-SI" dirty="0"/>
          </a:p>
          <a:p>
            <a:r>
              <a:rPr lang="sl-SI" dirty="0" smtClean="0"/>
              <a:t>16. INFORMATIVA-SEJEM IZOBRAŽEVANJA IN POKLICEV </a:t>
            </a:r>
            <a:r>
              <a:rPr lang="sl-SI" dirty="0"/>
              <a:t>Gospodarsko </a:t>
            </a:r>
            <a:r>
              <a:rPr lang="sl-SI" dirty="0" smtClean="0"/>
              <a:t>razstavišče v Ljubljani, </a:t>
            </a:r>
            <a:r>
              <a:rPr lang="sl-SI" dirty="0"/>
              <a:t>vstopnine ni </a:t>
            </a:r>
            <a:r>
              <a:rPr lang="sl-SI" dirty="0" smtClean="0"/>
              <a:t>     (17. </a:t>
            </a:r>
            <a:r>
              <a:rPr lang="sl-SI" dirty="0"/>
              <a:t>in </a:t>
            </a:r>
            <a:r>
              <a:rPr lang="sl-SI" dirty="0" smtClean="0"/>
              <a:t>18. </a:t>
            </a:r>
            <a:r>
              <a:rPr lang="sl-SI" dirty="0"/>
              <a:t>januar </a:t>
            </a:r>
            <a:r>
              <a:rPr lang="sl-SI" dirty="0" smtClean="0"/>
              <a:t>2025)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495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MERILA ZA VPIS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400" dirty="0"/>
              <a:t>SPLOŠNI POGOJ:</a:t>
            </a:r>
          </a:p>
          <a:p>
            <a:pPr marL="0" indent="0">
              <a:buNone/>
            </a:pPr>
            <a:endParaRPr lang="sl-SI" b="1" dirty="0"/>
          </a:p>
          <a:p>
            <a:pPr marL="0" indent="0" algn="ctr">
              <a:buNone/>
            </a:pPr>
            <a:endParaRPr lang="sl-SI" b="1" dirty="0"/>
          </a:p>
          <a:p>
            <a:pPr marL="0" indent="0" algn="ctr">
              <a:buNone/>
            </a:pPr>
            <a:r>
              <a:rPr lang="sl-SI" sz="4000" b="1" dirty="0"/>
              <a:t>Uspešno zaključena osnovna šola.</a:t>
            </a:r>
          </a:p>
        </p:txBody>
      </p:sp>
    </p:spTree>
    <p:extLst>
      <p:ext uri="{BB962C8B-B14F-4D97-AF65-F5344CB8AC3E}">
        <p14:creationId xmlns:p14="http://schemas.microsoft.com/office/powerpoint/2010/main" val="50588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MERILA ZA VPIS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l-SI" sz="2400" dirty="0"/>
              <a:t>POSEBNI POGOJI:</a:t>
            </a:r>
          </a:p>
          <a:p>
            <a:pPr marL="0" lvl="0" indent="0">
              <a:buNone/>
            </a:pPr>
            <a:endParaRPr lang="sl-SI" sz="2400" dirty="0"/>
          </a:p>
          <a:p>
            <a:pPr lvl="0"/>
            <a:r>
              <a:rPr lang="sl-SI" b="1" dirty="0"/>
              <a:t>psihofizična sposobnost </a:t>
            </a:r>
            <a:r>
              <a:rPr lang="sl-SI" dirty="0"/>
              <a:t>(rudarstvo, umetniška gimnazija, gimnazija športni oddelek)</a:t>
            </a:r>
          </a:p>
          <a:p>
            <a:pPr lvl="0"/>
            <a:r>
              <a:rPr lang="sl-SI" b="1" dirty="0"/>
              <a:t>posebna nadarjenost oz. spretnost </a:t>
            </a:r>
            <a:r>
              <a:rPr lang="sl-SI" dirty="0"/>
              <a:t>(zobotehnik, fotografski tehnik, tehnik oblikovanja, umetniška gimnazija)</a:t>
            </a:r>
          </a:p>
          <a:p>
            <a:pPr lvl="0"/>
            <a:r>
              <a:rPr lang="sl-SI" dirty="0"/>
              <a:t>športni dosežki (gimnazija športni oddelek; status A, B in C)</a:t>
            </a:r>
          </a:p>
        </p:txBody>
      </p:sp>
    </p:spTree>
    <p:extLst>
      <p:ext uri="{BB962C8B-B14F-4D97-AF65-F5344CB8AC3E}">
        <p14:creationId xmlns:p14="http://schemas.microsoft.com/office/powerpoint/2010/main" val="177478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4000" dirty="0" smtClean="0"/>
              <a:t>OMEJITEV VPISA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41384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r>
              <a:rPr lang="sl-SI" dirty="0" smtClean="0"/>
              <a:t>Kadar je število prijavljenih kandidatov večje od razpisanega števila mest v srednješolskem programu, sprejme </a:t>
            </a:r>
            <a:r>
              <a:rPr lang="sl-SI" dirty="0"/>
              <a:t>šola </a:t>
            </a:r>
            <a:r>
              <a:rPr lang="sl-SI" dirty="0" smtClean="0"/>
              <a:t>sklep o omejitvi vpisa.</a:t>
            </a:r>
          </a:p>
          <a:p>
            <a:endParaRPr lang="sl-SI" dirty="0"/>
          </a:p>
          <a:p>
            <a:r>
              <a:rPr lang="sl-SI" dirty="0" smtClean="0"/>
              <a:t>KANDIDATI SE BODO RAZVRSTILI NA PODLAGI VSOTE ODSTOTKOV, PRIDOBLJENIH IZ: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- </a:t>
            </a:r>
            <a:r>
              <a:rPr lang="sl-SI" b="1" dirty="0" smtClean="0"/>
              <a:t>seštevka zaključnih ocen obveznih predmetov iz 7.,  8. in 9.r. (</a:t>
            </a:r>
            <a:r>
              <a:rPr lang="sl-SI" dirty="0" smtClean="0"/>
              <a:t>največ 60 % celotne vsote), in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- </a:t>
            </a:r>
            <a:r>
              <a:rPr lang="sl-SI" b="1" dirty="0" smtClean="0"/>
              <a:t>dosežka na nacionalnem preverjanju znanja iz slovenščine in matematike </a:t>
            </a:r>
            <a:r>
              <a:rPr lang="sl-SI" dirty="0" smtClean="0"/>
              <a:t>(vsak največ 20% celotne vsote)     </a:t>
            </a:r>
          </a:p>
        </p:txBody>
      </p:sp>
    </p:spTree>
    <p:extLst>
      <p:ext uri="{BB962C8B-B14F-4D97-AF65-F5344CB8AC3E}">
        <p14:creationId xmlns:p14="http://schemas.microsoft.com/office/powerpoint/2010/main" val="14160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MERILA ZA VPIS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IZRAČUN TOČK</a:t>
            </a:r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6239206" cy="344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080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Šelest">
  <a:themeElements>
    <a:clrScheme name="Šelest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Šeles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2154</TotalTime>
  <Words>973</Words>
  <Application>Microsoft Office PowerPoint</Application>
  <PresentationFormat>Diaprojekcija na zaslonu (4:3)</PresentationFormat>
  <Paragraphs>214</Paragraphs>
  <Slides>24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24</vt:i4>
      </vt:variant>
    </vt:vector>
  </HeadingPairs>
  <TitlesOfParts>
    <vt:vector size="32" baseType="lpstr">
      <vt:lpstr>Arial</vt:lpstr>
      <vt:lpstr>Calibri</vt:lpstr>
      <vt:lpstr>Century Gothic</vt:lpstr>
      <vt:lpstr>Eras Light ITC</vt:lpstr>
      <vt:lpstr>Symbol</vt:lpstr>
      <vt:lpstr>Wingdings 3</vt:lpstr>
      <vt:lpstr>Načrt po meri</vt:lpstr>
      <vt:lpstr>Šelest</vt:lpstr>
      <vt:lpstr>POKLICNA ORIENTACIJA </vt:lpstr>
      <vt:lpstr>SREDNJEŠOLSKI PROGRAMI </vt:lpstr>
      <vt:lpstr>KAKO DO INFORMACIJ?</vt:lpstr>
      <vt:lpstr>KAKO DO INFORMACIJ?</vt:lpstr>
      <vt:lpstr>KAKO DO INFORMACIJ? </vt:lpstr>
      <vt:lpstr>MERILA ZA VPIS</vt:lpstr>
      <vt:lpstr>MERILA ZA VPIS</vt:lpstr>
      <vt:lpstr>OMEJITEV VPISA</vt:lpstr>
      <vt:lpstr>MERILA ZA VPIS</vt:lpstr>
      <vt:lpstr>PRIJAVA ZA VPIS </vt:lpstr>
      <vt:lpstr>ODLOČANJE IN DEJAVNIKI</vt:lpstr>
      <vt:lpstr>ODLOČANJE IN DEJAVNIKI</vt:lpstr>
      <vt:lpstr>PREMISLEK OB IZBIRI PROGRAMA </vt:lpstr>
      <vt:lpstr>PowerPointova predstavitev</vt:lpstr>
      <vt:lpstr>ŠTIPENDIJE</vt:lpstr>
      <vt:lpstr>DRŽAVNA ŠTIPENDIJA</vt:lpstr>
      <vt:lpstr>ZOISOVA ŠTIPENDIJA</vt:lpstr>
      <vt:lpstr>ZOISOVA ŠTIPENDIJA</vt:lpstr>
      <vt:lpstr>ŠTIPENDIJE ZA DEFICITARNE POKLICE</vt:lpstr>
      <vt:lpstr>ŠTIPENDIJE ZA                        DEFICITARNE POKLICE</vt:lpstr>
      <vt:lpstr>ZDRUŽLJIVOST ŠTIPENDIJ</vt:lpstr>
      <vt:lpstr>INFORMACIJE O ŠTIPENDIJAH</vt:lpstr>
      <vt:lpstr>PowerPointova predstavitev</vt:lpstr>
      <vt:lpstr>HVALA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KARIERNA ORIENTACIJA</dc:title>
  <dc:creator>Moji podatki</dc:creator>
  <cp:lastModifiedBy>Administrator</cp:lastModifiedBy>
  <cp:revision>106</cp:revision>
  <cp:lastPrinted>2022-04-12T09:19:46Z</cp:lastPrinted>
  <dcterms:created xsi:type="dcterms:W3CDTF">2014-09-24T08:08:22Z</dcterms:created>
  <dcterms:modified xsi:type="dcterms:W3CDTF">2024-11-14T07:18:44Z</dcterms:modified>
</cp:coreProperties>
</file>