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9" r:id="rId4"/>
    <p:sldId id="258" r:id="rId5"/>
    <p:sldId id="260" r:id="rId6"/>
    <p:sldId id="269" r:id="rId7"/>
    <p:sldId id="263" r:id="rId8"/>
    <p:sldId id="267" r:id="rId9"/>
    <p:sldId id="266" r:id="rId10"/>
    <p:sldId id="264" r:id="rId11"/>
    <p:sldId id="265" r:id="rId12"/>
    <p:sldId id="287" r:id="rId13"/>
    <p:sldId id="288" r:id="rId14"/>
    <p:sldId id="289" r:id="rId15"/>
    <p:sldId id="292" r:id="rId16"/>
    <p:sldId id="271" r:id="rId17"/>
    <p:sldId id="272" r:id="rId18"/>
    <p:sldId id="273" r:id="rId19"/>
    <p:sldId id="274" r:id="rId20"/>
    <p:sldId id="275" r:id="rId21"/>
    <p:sldId id="276" r:id="rId22"/>
    <p:sldId id="294" r:id="rId23"/>
    <p:sldId id="283" r:id="rId24"/>
    <p:sldId id="295" r:id="rId25"/>
    <p:sldId id="284" r:id="rId26"/>
  </p:sldIdLst>
  <p:sldSz cx="9144000" cy="6858000" type="screen4x3"/>
  <p:notesSz cx="6865938" cy="999648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9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A221"/>
    <a:srgbClr val="E1B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7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40" d="100"/>
          <a:sy n="40" d="100"/>
        </p:scale>
        <p:origin x="-2220" y="-828"/>
      </p:cViewPr>
      <p:guideLst>
        <p:guide orient="horz" pos="3149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EE5ED3-483B-4A89-9D4C-C05EF052E9EF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274E5B4A-8CBE-4E96-968D-6DBBA73341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ZMOREM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Sposobnosti, veščine, znanja,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osebnostne lastnosti,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zdravstveno stanje...</a:t>
          </a:r>
        </a:p>
      </dgm:t>
    </dgm:pt>
    <dgm:pt modelId="{C48F069B-7BF2-40F1-AE79-7892FF08A8DD}" type="parTrans" cxnId="{3834C767-5B35-4BF7-9F75-7C7FBB759BC2}">
      <dgm:prSet/>
      <dgm:spPr/>
      <dgm:t>
        <a:bodyPr/>
        <a:lstStyle/>
        <a:p>
          <a:endParaRPr lang="sl-SI"/>
        </a:p>
      </dgm:t>
    </dgm:pt>
    <dgm:pt modelId="{0CF8DACD-AD86-4D48-BA82-AD8963B67BEE}" type="sibTrans" cxnId="{3834C767-5B35-4BF7-9F75-7C7FBB759BC2}">
      <dgm:prSet/>
      <dgm:spPr/>
      <dgm:t>
        <a:bodyPr/>
        <a:lstStyle/>
        <a:p>
          <a:endParaRPr lang="sl-SI"/>
        </a:p>
      </dgm:t>
    </dgm:pt>
    <dgm:pt modelId="{442CABF8-B6D5-4634-9080-E752065968E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MOŽNOSTII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err="1" smtClean="0">
              <a:ln/>
              <a:effectLst/>
              <a:latin typeface="Tahoma" pitchFamily="34" charset="0"/>
            </a:rPr>
            <a:t>zobraževalne</a:t>
          </a: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 in zaposlitvene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možnosti</a:t>
          </a:r>
        </a:p>
      </dgm:t>
    </dgm:pt>
    <dgm:pt modelId="{9448A284-5889-4AF9-96CA-77E521ECD8D2}" type="parTrans" cxnId="{0DBD0D4F-A928-4823-BFE5-D715F8B471E0}">
      <dgm:prSet/>
      <dgm:spPr/>
      <dgm:t>
        <a:bodyPr/>
        <a:lstStyle/>
        <a:p>
          <a:endParaRPr lang="sl-SI"/>
        </a:p>
      </dgm:t>
    </dgm:pt>
    <dgm:pt modelId="{449BDCF0-5DCC-4ABA-BCFF-6908118BFAF3}" type="sibTrans" cxnId="{0DBD0D4F-A928-4823-BFE5-D715F8B471E0}">
      <dgm:prSet/>
      <dgm:spPr/>
      <dgm:t>
        <a:bodyPr/>
        <a:lstStyle/>
        <a:p>
          <a:endParaRPr lang="sl-SI"/>
        </a:p>
      </dgm:t>
    </dgm:pt>
    <dgm:pt modelId="{F1ADEA9F-277E-42B5-B5A7-DF7C4F40B7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HOČEM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b="1" i="0" u="none" strike="noStrike" cap="none" normalizeH="0" baseline="0" dirty="0" smtClean="0">
              <a:ln/>
              <a:effectLst/>
              <a:latin typeface="Tahoma" pitchFamily="34" charset="0"/>
            </a:rPr>
            <a:t>Interesi, zanimanja</a:t>
          </a:r>
        </a:p>
      </dgm:t>
    </dgm:pt>
    <dgm:pt modelId="{01B67007-BD07-4707-AE8F-99A308441D43}" type="parTrans" cxnId="{6268F2E4-32B0-44F1-A135-3564138A6122}">
      <dgm:prSet/>
      <dgm:spPr/>
      <dgm:t>
        <a:bodyPr/>
        <a:lstStyle/>
        <a:p>
          <a:endParaRPr lang="sl-SI"/>
        </a:p>
      </dgm:t>
    </dgm:pt>
    <dgm:pt modelId="{EB3120A6-337F-4FBB-86F0-E1AF20BC4180}" type="sibTrans" cxnId="{6268F2E4-32B0-44F1-A135-3564138A6122}">
      <dgm:prSet/>
      <dgm:spPr/>
      <dgm:t>
        <a:bodyPr/>
        <a:lstStyle/>
        <a:p>
          <a:endParaRPr lang="sl-SI"/>
        </a:p>
      </dgm:t>
    </dgm:pt>
    <dgm:pt modelId="{1C901CF2-F7DB-404C-B77A-37BC69250C71}" type="pres">
      <dgm:prSet presAssocID="{A9EE5ED3-483B-4A89-9D4C-C05EF052E9EF}" presName="compositeShape" presStyleCnt="0">
        <dgm:presLayoutVars>
          <dgm:chMax val="7"/>
          <dgm:dir/>
          <dgm:resizeHandles val="exact"/>
        </dgm:presLayoutVars>
      </dgm:prSet>
      <dgm:spPr/>
    </dgm:pt>
    <dgm:pt modelId="{34C86BA3-5608-4D69-877F-48EE3F37F168}" type="pres">
      <dgm:prSet presAssocID="{274E5B4A-8CBE-4E96-968D-6DBBA733413B}" presName="circ1" presStyleLbl="vennNode1" presStyleIdx="0" presStyleCnt="3" custLinFactNeighborX="-13842" custLinFactNeighborY="-2453"/>
      <dgm:spPr/>
      <dgm:t>
        <a:bodyPr/>
        <a:lstStyle/>
        <a:p>
          <a:endParaRPr lang="sl-SI"/>
        </a:p>
      </dgm:t>
    </dgm:pt>
    <dgm:pt modelId="{D2BFD2AC-C6D2-4D3C-9596-FDC62406A438}" type="pres">
      <dgm:prSet presAssocID="{274E5B4A-8CBE-4E96-968D-6DBBA73341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134B4B1A-BCD9-4432-8F6E-0B187C0136E2}" type="pres">
      <dgm:prSet presAssocID="{442CABF8-B6D5-4634-9080-E752065968EF}" presName="circ2" presStyleLbl="vennNode1" presStyleIdx="1" presStyleCnt="3"/>
      <dgm:spPr/>
      <dgm:t>
        <a:bodyPr/>
        <a:lstStyle/>
        <a:p>
          <a:endParaRPr lang="sl-SI"/>
        </a:p>
      </dgm:t>
    </dgm:pt>
    <dgm:pt modelId="{07E29F88-27F0-4200-8F71-8CF68DF15B12}" type="pres">
      <dgm:prSet presAssocID="{442CABF8-B6D5-4634-9080-E752065968E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1F9A235-1EA7-4E96-BA65-ABB6F3F9D336}" type="pres">
      <dgm:prSet presAssocID="{F1ADEA9F-277E-42B5-B5A7-DF7C4F40B7B8}" presName="circ3" presStyleLbl="vennNode1" presStyleIdx="2" presStyleCnt="3" custLinFactNeighborX="-9770" custLinFactNeighborY="-2449"/>
      <dgm:spPr/>
      <dgm:t>
        <a:bodyPr/>
        <a:lstStyle/>
        <a:p>
          <a:endParaRPr lang="sl-SI"/>
        </a:p>
      </dgm:t>
    </dgm:pt>
    <dgm:pt modelId="{77EAA26A-69B9-4007-A0C5-10E2FCA89F53}" type="pres">
      <dgm:prSet presAssocID="{F1ADEA9F-277E-42B5-B5A7-DF7C4F40B7B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6E458705-E092-4A59-A2A8-F2C786029C49}" type="presOf" srcId="{F1ADEA9F-277E-42B5-B5A7-DF7C4F40B7B8}" destId="{51F9A235-1EA7-4E96-BA65-ABB6F3F9D336}" srcOrd="0" destOrd="0" presId="urn:microsoft.com/office/officeart/2005/8/layout/venn1"/>
    <dgm:cxn modelId="{0DBD0D4F-A928-4823-BFE5-D715F8B471E0}" srcId="{A9EE5ED3-483B-4A89-9D4C-C05EF052E9EF}" destId="{442CABF8-B6D5-4634-9080-E752065968EF}" srcOrd="1" destOrd="0" parTransId="{9448A284-5889-4AF9-96CA-77E521ECD8D2}" sibTransId="{449BDCF0-5DCC-4ABA-BCFF-6908118BFAF3}"/>
    <dgm:cxn modelId="{6268F2E4-32B0-44F1-A135-3564138A6122}" srcId="{A9EE5ED3-483B-4A89-9D4C-C05EF052E9EF}" destId="{F1ADEA9F-277E-42B5-B5A7-DF7C4F40B7B8}" srcOrd="2" destOrd="0" parTransId="{01B67007-BD07-4707-AE8F-99A308441D43}" sibTransId="{EB3120A6-337F-4FBB-86F0-E1AF20BC4180}"/>
    <dgm:cxn modelId="{986F1BBE-2064-483F-ABAD-A8DA25337867}" type="presOf" srcId="{274E5B4A-8CBE-4E96-968D-6DBBA733413B}" destId="{34C86BA3-5608-4D69-877F-48EE3F37F168}" srcOrd="0" destOrd="0" presId="urn:microsoft.com/office/officeart/2005/8/layout/venn1"/>
    <dgm:cxn modelId="{7AE8D3C3-9FDC-412B-A6B1-2DB11C24D962}" type="presOf" srcId="{F1ADEA9F-277E-42B5-B5A7-DF7C4F40B7B8}" destId="{77EAA26A-69B9-4007-A0C5-10E2FCA89F53}" srcOrd="1" destOrd="0" presId="urn:microsoft.com/office/officeart/2005/8/layout/venn1"/>
    <dgm:cxn modelId="{B2B2F3B7-66CE-442B-93EC-BA6C8E18F5B4}" type="presOf" srcId="{A9EE5ED3-483B-4A89-9D4C-C05EF052E9EF}" destId="{1C901CF2-F7DB-404C-B77A-37BC69250C71}" srcOrd="0" destOrd="0" presId="urn:microsoft.com/office/officeart/2005/8/layout/venn1"/>
    <dgm:cxn modelId="{3834C767-5B35-4BF7-9F75-7C7FBB759BC2}" srcId="{A9EE5ED3-483B-4A89-9D4C-C05EF052E9EF}" destId="{274E5B4A-8CBE-4E96-968D-6DBBA733413B}" srcOrd="0" destOrd="0" parTransId="{C48F069B-7BF2-40F1-AE79-7892FF08A8DD}" sibTransId="{0CF8DACD-AD86-4D48-BA82-AD8963B67BEE}"/>
    <dgm:cxn modelId="{78C0A196-2AD0-45A9-8E37-036A9C97392A}" type="presOf" srcId="{274E5B4A-8CBE-4E96-968D-6DBBA733413B}" destId="{D2BFD2AC-C6D2-4D3C-9596-FDC62406A438}" srcOrd="1" destOrd="0" presId="urn:microsoft.com/office/officeart/2005/8/layout/venn1"/>
    <dgm:cxn modelId="{C87E3374-46A3-4D00-B795-0554F4EED6A9}" type="presOf" srcId="{442CABF8-B6D5-4634-9080-E752065968EF}" destId="{07E29F88-27F0-4200-8F71-8CF68DF15B12}" srcOrd="1" destOrd="0" presId="urn:microsoft.com/office/officeart/2005/8/layout/venn1"/>
    <dgm:cxn modelId="{6E939F4C-3459-4776-8303-C176284CEE09}" type="presOf" srcId="{442CABF8-B6D5-4634-9080-E752065968EF}" destId="{134B4B1A-BCD9-4432-8F6E-0B187C0136E2}" srcOrd="0" destOrd="0" presId="urn:microsoft.com/office/officeart/2005/8/layout/venn1"/>
    <dgm:cxn modelId="{8A0FBFB7-5CC9-49AC-9A4E-0F2FBC95D0BC}" type="presParOf" srcId="{1C901CF2-F7DB-404C-B77A-37BC69250C71}" destId="{34C86BA3-5608-4D69-877F-48EE3F37F168}" srcOrd="0" destOrd="0" presId="urn:microsoft.com/office/officeart/2005/8/layout/venn1"/>
    <dgm:cxn modelId="{1149EFCF-121A-4BE3-A61D-4E2BC13B174D}" type="presParOf" srcId="{1C901CF2-F7DB-404C-B77A-37BC69250C71}" destId="{D2BFD2AC-C6D2-4D3C-9596-FDC62406A438}" srcOrd="1" destOrd="0" presId="urn:microsoft.com/office/officeart/2005/8/layout/venn1"/>
    <dgm:cxn modelId="{5EF75ED5-F706-4D2F-AA01-D345769736B3}" type="presParOf" srcId="{1C901CF2-F7DB-404C-B77A-37BC69250C71}" destId="{134B4B1A-BCD9-4432-8F6E-0B187C0136E2}" srcOrd="2" destOrd="0" presId="urn:microsoft.com/office/officeart/2005/8/layout/venn1"/>
    <dgm:cxn modelId="{258D63C3-AB50-4DE7-9F80-6C553A6E95D7}" type="presParOf" srcId="{1C901CF2-F7DB-404C-B77A-37BC69250C71}" destId="{07E29F88-27F0-4200-8F71-8CF68DF15B12}" srcOrd="3" destOrd="0" presId="urn:microsoft.com/office/officeart/2005/8/layout/venn1"/>
    <dgm:cxn modelId="{F5B9A15C-B905-4139-AE42-BF0CCC009BBB}" type="presParOf" srcId="{1C901CF2-F7DB-404C-B77A-37BC69250C71}" destId="{51F9A235-1EA7-4E96-BA65-ABB6F3F9D336}" srcOrd="4" destOrd="0" presId="urn:microsoft.com/office/officeart/2005/8/layout/venn1"/>
    <dgm:cxn modelId="{7CF90052-62C2-4BD3-AD6D-15DD267990F2}" type="presParOf" srcId="{1C901CF2-F7DB-404C-B77A-37BC69250C71}" destId="{77EAA26A-69B9-4007-A0C5-10E2FCA89F5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86BA3-5608-4D69-877F-48EE3F37F168}">
      <dsp:nvSpPr>
        <dsp:cNvPr id="0" name=""/>
        <dsp:cNvSpPr/>
      </dsp:nvSpPr>
      <dsp:spPr>
        <a:xfrm>
          <a:off x="2443336" y="0"/>
          <a:ext cx="3136582" cy="313658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ZMOREM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Sposobnosti, veščine, znanja,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osebnostne lastnosti,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zdravstveno stanje...</a:t>
          </a:r>
        </a:p>
      </dsp:txBody>
      <dsp:txXfrm>
        <a:off x="2861547" y="548901"/>
        <a:ext cx="2300160" cy="1411462"/>
      </dsp:txXfrm>
    </dsp:sp>
    <dsp:sp modelId="{134B4B1A-BCD9-4432-8F6E-0B187C0136E2}">
      <dsp:nvSpPr>
        <dsp:cNvPr id="0" name=""/>
        <dsp:cNvSpPr/>
      </dsp:nvSpPr>
      <dsp:spPr>
        <a:xfrm>
          <a:off x="4009285" y="2025709"/>
          <a:ext cx="3136582" cy="3136582"/>
        </a:xfrm>
        <a:prstGeom prst="ellipse">
          <a:avLst/>
        </a:prstGeom>
        <a:solidFill>
          <a:schemeClr val="accent4">
            <a:alpha val="50000"/>
            <a:hueOff val="-962355"/>
            <a:satOff val="38823"/>
            <a:lumOff val="-81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MOŽNOSTII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err="1" smtClean="0">
              <a:ln/>
              <a:effectLst/>
              <a:latin typeface="Tahoma" pitchFamily="34" charset="0"/>
            </a:rPr>
            <a:t>zobraževalne</a:t>
          </a: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 in zaposlitvene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možnosti</a:t>
          </a:r>
        </a:p>
      </dsp:txBody>
      <dsp:txXfrm>
        <a:off x="4968557" y="2835993"/>
        <a:ext cx="1881949" cy="1725120"/>
      </dsp:txXfrm>
    </dsp:sp>
    <dsp:sp modelId="{51F9A235-1EA7-4E96-BA65-ABB6F3F9D336}">
      <dsp:nvSpPr>
        <dsp:cNvPr id="0" name=""/>
        <dsp:cNvSpPr/>
      </dsp:nvSpPr>
      <dsp:spPr>
        <a:xfrm>
          <a:off x="1439274" y="1948894"/>
          <a:ext cx="3136582" cy="3136582"/>
        </a:xfrm>
        <a:prstGeom prst="ellipse">
          <a:avLst/>
        </a:prstGeom>
        <a:solidFill>
          <a:schemeClr val="accent4">
            <a:alpha val="50000"/>
            <a:hueOff val="-1924710"/>
            <a:satOff val="77646"/>
            <a:lumOff val="-162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HOČEM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l-SI" sz="1600" b="1" i="0" u="none" strike="noStrike" kern="1200" cap="none" normalizeH="0" baseline="0" dirty="0" smtClean="0">
              <a:ln/>
              <a:effectLst/>
              <a:latin typeface="Tahoma" pitchFamily="34" charset="0"/>
            </a:rPr>
            <a:t>Interesi, zanimanja</a:t>
          </a:r>
        </a:p>
      </dsp:txBody>
      <dsp:txXfrm>
        <a:off x="1734635" y="2759178"/>
        <a:ext cx="1881949" cy="172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AA5EC844-6014-4FF5-9419-03CDFA3BA73E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CEE6BB9F-C386-4247-A93F-BA7500CC0F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6970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5E80DD56-FC06-4E7F-A296-3FA7CDCA3E27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6594" y="4748332"/>
            <a:ext cx="5492750" cy="4498420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9109" y="9494928"/>
            <a:ext cx="2975240" cy="499825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0BD152FE-0218-4327-BC53-0DB1CEA531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1114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152FE-0218-4327-BC53-0DB1CEA531FD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4781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152FE-0218-4327-BC53-0DB1CEA531FD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855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9785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6968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1156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271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2326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9619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1098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09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5573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5330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610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536D66-36BA-48BA-86C5-73BDD541230F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CE2BBB-6B40-4B91-87F7-7988BC68E9B8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6BA8C-6080-4CA9-A0EA-CDB37D91049D}" type="datetimeFigureOut">
              <a:rPr lang="sl-SI" smtClean="0"/>
              <a:t>28. 11. 2022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243DA-A4DC-49D5-A084-47B525A7813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06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ad-kadri.si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jaizbira.si/" TargetMode="External"/><Relationship Id="rId7" Type="http://schemas.openxmlformats.org/officeDocument/2006/relationships/hyperlink" Target="http://www.ess.gov.si/" TargetMode="External"/><Relationship Id="rId2" Type="http://schemas.openxmlformats.org/officeDocument/2006/relationships/hyperlink" Target="http://www.os-luce.si/karierna-orientacij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jaski.net/" TargetMode="External"/><Relationship Id="rId5" Type="http://schemas.openxmlformats.org/officeDocument/2006/relationships/hyperlink" Target="https://www.dijaskisvet.si/" TargetMode="External"/><Relationship Id="rId4" Type="http://schemas.openxmlformats.org/officeDocument/2006/relationships/hyperlink" Target="http://www.mizs.gov.si/si/delovna_podrocja/direktorat_za_srednje_in_visje_solstvo_ter_izobrazevanje_odraslih/srednjesolsko_izobrazevanj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POKLICNA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>ORIENTACIJA</a:t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50558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3200" dirty="0"/>
              <a:t>Vsak odda ENO izpolnjeno prijavnico  na osnovni šoli </a:t>
            </a:r>
            <a:r>
              <a:rPr lang="sl-SI" sz="3200" dirty="0" smtClean="0"/>
              <a:t>(do 3. aprila 2023). </a:t>
            </a:r>
          </a:p>
          <a:p>
            <a:pPr marL="0" indent="0" algn="ctr">
              <a:buNone/>
            </a:pPr>
            <a:endParaRPr lang="sl-SI" sz="3200" dirty="0" smtClean="0"/>
          </a:p>
          <a:p>
            <a:pPr marL="0" indent="0" algn="ctr">
              <a:buNone/>
            </a:pPr>
            <a:r>
              <a:rPr lang="sl-SI" sz="3200" dirty="0" smtClean="0"/>
              <a:t>Prijavnice priskrbi šola, izpolnimo jih skupaj</a:t>
            </a:r>
            <a:r>
              <a:rPr lang="sl-SI" sz="3200" dirty="0"/>
              <a:t>.</a:t>
            </a:r>
          </a:p>
          <a:p>
            <a:pPr algn="ctr"/>
            <a:endParaRPr lang="sl-SI" dirty="0"/>
          </a:p>
          <a:p>
            <a:pPr marL="0" indent="0" algn="ctr">
              <a:buNone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PRIJAVA ZA VPIS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5567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374633" y="2248347"/>
            <a:ext cx="8070120" cy="3877815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RAZMIŠLJANJE</a:t>
            </a:r>
          </a:p>
          <a:p>
            <a:pPr marL="0" indent="0">
              <a:buNone/>
            </a:pPr>
            <a:r>
              <a:rPr lang="sl-SI" dirty="0"/>
              <a:t>SAMOSTOJNO ISKANJE INFORMACIJ</a:t>
            </a:r>
          </a:p>
          <a:p>
            <a:pPr marL="0" indent="0">
              <a:buNone/>
            </a:pPr>
            <a:r>
              <a:rPr lang="sl-SI" dirty="0"/>
              <a:t>POGOVORI in </a:t>
            </a:r>
            <a:r>
              <a:rPr lang="sl-SI" dirty="0" smtClean="0"/>
              <a:t>SVETOVANJA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ODLOČANJE IN DEJAVNIKI</a:t>
            </a:r>
          </a:p>
        </p:txBody>
      </p:sp>
      <p:sp>
        <p:nvSpPr>
          <p:cNvPr id="4" name="Ograda vsebine 1"/>
          <p:cNvSpPr txBox="1">
            <a:spLocks/>
          </p:cNvSpPr>
          <p:nvPr/>
        </p:nvSpPr>
        <p:spPr>
          <a:xfrm>
            <a:off x="283427" y="4081188"/>
            <a:ext cx="1872207" cy="21442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MENI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me veseli?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zmorem?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želim?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znam?</a:t>
            </a:r>
          </a:p>
        </p:txBody>
      </p:sp>
      <p:sp>
        <p:nvSpPr>
          <p:cNvPr id="5" name="Ograda vsebine 1"/>
          <p:cNvSpPr txBox="1">
            <a:spLocks/>
          </p:cNvSpPr>
          <p:nvPr/>
        </p:nvSpPr>
        <p:spPr>
          <a:xfrm>
            <a:off x="2513979" y="4081188"/>
            <a:ext cx="1935832" cy="216024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POKLICIH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dela?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Zahtevnost dela.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Pogoji dela.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Potrebne lastnosti.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Možnosti zaposlitve.</a:t>
            </a:r>
          </a:p>
        </p:txBody>
      </p:sp>
      <p:sp>
        <p:nvSpPr>
          <p:cNvPr id="6" name="Ograda vsebine 1"/>
          <p:cNvSpPr txBox="1">
            <a:spLocks/>
          </p:cNvSpPr>
          <p:nvPr/>
        </p:nvSpPr>
        <p:spPr>
          <a:xfrm>
            <a:off x="4745462" y="4073188"/>
            <a:ext cx="2006352" cy="21602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O ŠOLAH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„Vrste šol“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Predmetnik.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Vpisni pogoji.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Nadaljevanje šolanja.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Primerjava programov.</a:t>
            </a:r>
          </a:p>
        </p:txBody>
      </p:sp>
      <p:pic>
        <p:nvPicPr>
          <p:cNvPr id="7" name="Slika 6" descr="Rezultat iskanja slik za which way to go clipart KIDS SIGN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6" r="30626"/>
          <a:stretch/>
        </p:blipFill>
        <p:spPr bwMode="auto">
          <a:xfrm>
            <a:off x="7308304" y="2636912"/>
            <a:ext cx="1669529" cy="4221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867231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ODLOČANJE IN DEJAVNIKI</a:t>
            </a:r>
          </a:p>
        </p:txBody>
      </p:sp>
      <p:sp>
        <p:nvSpPr>
          <p:cNvPr id="4" name="Ograda vsebin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ODKRITO O MENI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</p:txBody>
      </p:sp>
      <p:sp>
        <p:nvSpPr>
          <p:cNvPr id="5" name="Ograda vsebine 1"/>
          <p:cNvSpPr txBox="1">
            <a:spLocks/>
          </p:cNvSpPr>
          <p:nvPr/>
        </p:nvSpPr>
        <p:spPr>
          <a:xfrm>
            <a:off x="179512" y="2793504"/>
            <a:ext cx="1919411" cy="125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INTERESI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me zanima?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S čim se ukvarjam?</a:t>
            </a:r>
          </a:p>
        </p:txBody>
      </p:sp>
      <p:sp>
        <p:nvSpPr>
          <p:cNvPr id="6" name="Ograda vsebine 1"/>
          <p:cNvSpPr txBox="1">
            <a:spLocks/>
          </p:cNvSpPr>
          <p:nvPr/>
        </p:nvSpPr>
        <p:spPr>
          <a:xfrm>
            <a:off x="2303772" y="2793503"/>
            <a:ext cx="2124211" cy="1254621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SPOSOBNOSTI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zmorem?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Koliko zmorem?</a:t>
            </a:r>
          </a:p>
        </p:txBody>
      </p:sp>
      <p:sp>
        <p:nvSpPr>
          <p:cNvPr id="7" name="Ograda vsebine 1"/>
          <p:cNvSpPr txBox="1">
            <a:spLocks/>
          </p:cNvSpPr>
          <p:nvPr/>
        </p:nvSpPr>
        <p:spPr>
          <a:xfrm>
            <a:off x="4524797" y="2780928"/>
            <a:ext cx="1944216" cy="12546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NAVADE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Kaj in koliko delam?</a:t>
            </a:r>
          </a:p>
        </p:txBody>
      </p:sp>
      <p:sp>
        <p:nvSpPr>
          <p:cNvPr id="8" name="Ograda vsebine 1"/>
          <p:cNvSpPr txBox="1">
            <a:spLocks/>
          </p:cNvSpPr>
          <p:nvPr/>
        </p:nvSpPr>
        <p:spPr>
          <a:xfrm>
            <a:off x="179512" y="4293096"/>
            <a:ext cx="2124260" cy="1254621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ZNANJA IN SPRETNOSTI</a:t>
            </a:r>
          </a:p>
        </p:txBody>
      </p:sp>
      <p:sp>
        <p:nvSpPr>
          <p:cNvPr id="9" name="Ograda vsebine 1"/>
          <p:cNvSpPr txBox="1">
            <a:spLocks/>
          </p:cNvSpPr>
          <p:nvPr/>
        </p:nvSpPr>
        <p:spPr>
          <a:xfrm>
            <a:off x="2448398" y="4293096"/>
            <a:ext cx="2068760" cy="1254621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INTERESI ZNAČAJSKE LASTNOSTI</a:t>
            </a:r>
          </a:p>
        </p:txBody>
      </p:sp>
      <p:sp>
        <p:nvSpPr>
          <p:cNvPr id="10" name="Ograda vsebine 1"/>
          <p:cNvSpPr txBox="1">
            <a:spLocks/>
          </p:cNvSpPr>
          <p:nvPr/>
        </p:nvSpPr>
        <p:spPr>
          <a:xfrm>
            <a:off x="4642958" y="4293096"/>
            <a:ext cx="1919411" cy="1254621"/>
          </a:xfrm>
          <a:prstGeom prst="rect">
            <a:avLst/>
          </a:prstGeom>
          <a:solidFill>
            <a:srgbClr val="FF9B9D"/>
          </a:solidFill>
          <a:ln>
            <a:solidFill>
              <a:srgbClr val="FF717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dirty="0" smtClean="0">
                <a:solidFill>
                  <a:srgbClr val="1D3641"/>
                </a:solidFill>
              </a:rPr>
              <a:t>AMBICIJE CILJI</a:t>
            </a: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endParaRPr lang="sl-SI" sz="1600" dirty="0" smtClean="0">
              <a:solidFill>
                <a:srgbClr val="1D3641"/>
              </a:solidFill>
            </a:endParaRPr>
          </a:p>
          <a:p>
            <a:pPr marL="0" indent="0">
              <a:buClr>
                <a:srgbClr val="759AA5"/>
              </a:buClr>
              <a:buFont typeface="Symbol" pitchFamily="18" charset="2"/>
              <a:buNone/>
            </a:pPr>
            <a:r>
              <a:rPr lang="sl-SI" sz="1600" dirty="0" smtClean="0">
                <a:solidFill>
                  <a:srgbClr val="1D3641"/>
                </a:solidFill>
              </a:rPr>
              <a:t>Želje</a:t>
            </a:r>
          </a:p>
        </p:txBody>
      </p:sp>
      <p:pic>
        <p:nvPicPr>
          <p:cNvPr id="11" name="Slika 10" descr="Rezultat iskanja slik za which way to go clipart KIDS SIGN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6" r="30626"/>
          <a:stretch/>
        </p:blipFill>
        <p:spPr bwMode="auto">
          <a:xfrm>
            <a:off x="7225358" y="1772816"/>
            <a:ext cx="1669529" cy="4221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56378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sz="2000" b="1" dirty="0">
                <a:solidFill>
                  <a:srgbClr val="FF5050"/>
                </a:solidFill>
                <a:latin typeface="+mj-lt"/>
              </a:rPr>
              <a:t>1.TIP: UČENEC POKLICNE ŠOLE</a:t>
            </a:r>
            <a:r>
              <a:rPr lang="sl-SI" altLang="sl-SI" sz="2000" dirty="0">
                <a:solidFill>
                  <a:srgbClr val="FF5050"/>
                </a:solidFill>
                <a:latin typeface="+mj-lt"/>
              </a:rPr>
              <a:t> </a:t>
            </a:r>
            <a:r>
              <a:rPr lang="sl-SI" altLang="sl-SI" sz="2000" dirty="0">
                <a:solidFill>
                  <a:prstClr val="black"/>
                </a:solidFill>
                <a:latin typeface="+mj-lt"/>
              </a:rPr>
              <a:t>: je zelo konkreten, praktičen, ročno spreten, zanimajo ga praktične stvari, konkretni rezultati in določena področja... Izobraževanje ga ne zanima preveč, čeprav je učno lahko zelo uspešen, v življenju ima konkretne cilje in je poklicno precej profiliran</a:t>
            </a:r>
            <a:r>
              <a:rPr lang="sl-SI" altLang="sl-SI" sz="2000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endParaRPr lang="sl-SI" altLang="sl-SI" sz="2000" dirty="0">
              <a:solidFill>
                <a:prstClr val="black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sz="2000" b="1" dirty="0">
                <a:solidFill>
                  <a:srgbClr val="92D050"/>
                </a:solidFill>
                <a:latin typeface="+mj-lt"/>
              </a:rPr>
              <a:t>2.TIP: DIJAK SREDNJE STROKOVNE ŠOLE</a:t>
            </a:r>
            <a:r>
              <a:rPr lang="sl-SI" altLang="sl-SI" sz="2000" dirty="0">
                <a:solidFill>
                  <a:prstClr val="black"/>
                </a:solidFill>
                <a:latin typeface="+mj-lt"/>
              </a:rPr>
              <a:t>: zanima ga veliko stvari z ožjega področja, je konkreten, praktičen, poglablja se v stvari, kjer vidi rezultate svojega dela. Učno je uspešen in ima dobre učne navade, poklicno je vsaj delno profiliran</a:t>
            </a:r>
            <a:r>
              <a:rPr lang="sl-SI" altLang="sl-SI" sz="2000" dirty="0" smtClean="0">
                <a:solidFill>
                  <a:prstClr val="black"/>
                </a:solidFill>
                <a:latin typeface="+mj-lt"/>
              </a:rPr>
              <a:t>.</a:t>
            </a: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endParaRPr lang="sl-SI" altLang="sl-SI" sz="2000" dirty="0">
              <a:solidFill>
                <a:prstClr val="black"/>
              </a:solidFill>
              <a:latin typeface="+mj-lt"/>
            </a:endParaRPr>
          </a:p>
          <a:p>
            <a:pPr marL="0" lvl="0" indent="0">
              <a:spcBef>
                <a:spcPts val="0"/>
              </a:spcBef>
              <a:buClr>
                <a:srgbClr val="759AA5"/>
              </a:buClr>
              <a:buNone/>
            </a:pPr>
            <a:r>
              <a:rPr lang="sl-SI" altLang="sl-SI" sz="2000" b="1" dirty="0">
                <a:solidFill>
                  <a:srgbClr val="1D3641">
                    <a:lumMod val="50000"/>
                    <a:lumOff val="50000"/>
                  </a:srgbClr>
                </a:solidFill>
                <a:latin typeface="+mj-lt"/>
              </a:rPr>
              <a:t>3.TIP: GIMNAZIJEC</a:t>
            </a:r>
            <a:r>
              <a:rPr lang="sl-SI" altLang="sl-SI" sz="2000" dirty="0">
                <a:solidFill>
                  <a:prstClr val="black"/>
                </a:solidFill>
                <a:latin typeface="+mj-lt"/>
              </a:rPr>
              <a:t>: veliko različnih interesov, vse ga zanima, rad se poglablja v stvari, ni zadovoljen s površnimi informacijami, razvito ima abstraktno mišljenje... Ima dobre učne navade, dobre ocene, poklicno ni profiliran.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688489" y="1194097"/>
            <a:ext cx="7756263" cy="1054250"/>
          </a:xfrm>
        </p:spPr>
        <p:txBody>
          <a:bodyPr/>
          <a:lstStyle/>
          <a:p>
            <a:r>
              <a:rPr lang="sl-SI" sz="4000" dirty="0"/>
              <a:t>PREMISLEK OB IZBIRI PROGRAMA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5219466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699247" y="332657"/>
            <a:ext cx="7745505" cy="5793506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88627756"/>
              </p:ext>
            </p:extLst>
          </p:nvPr>
        </p:nvGraphicFramePr>
        <p:xfrm>
          <a:off x="252413" y="1289050"/>
          <a:ext cx="8891587" cy="5227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66299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ŠTIPENDIJE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latin typeface="Eras Light ITC" panose="020B0402030504020804" pitchFamily="34" charset="0"/>
              </a:rPr>
              <a:t>www.sklad-kadri.si </a:t>
            </a:r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Državne</a:t>
            </a:r>
          </a:p>
          <a:p>
            <a:r>
              <a:rPr lang="sl-SI" dirty="0"/>
              <a:t>Zoisove</a:t>
            </a:r>
          </a:p>
          <a:p>
            <a:r>
              <a:rPr lang="sl-SI" dirty="0"/>
              <a:t>Štipendije za deficitarne poklice </a:t>
            </a:r>
          </a:p>
          <a:p>
            <a:r>
              <a:rPr lang="sl-SI" dirty="0"/>
              <a:t>Sofinancirane kadrovske štipendije</a:t>
            </a:r>
          </a:p>
        </p:txBody>
      </p:sp>
    </p:spTree>
    <p:extLst>
      <p:ext uri="{BB962C8B-B14F-4D97-AF65-F5344CB8AC3E}">
        <p14:creationId xmlns:p14="http://schemas.microsoft.com/office/powerpoint/2010/main" val="40153348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sl-SI" altLang="sl-SI" dirty="0"/>
              <a:t>Kadrovska štipendija in štipendija za deficitarne poklice </a:t>
            </a:r>
            <a:r>
              <a:rPr lang="sl-SI" altLang="sl-SI" b="1" dirty="0"/>
              <a:t>se ne smeta združevati.</a:t>
            </a:r>
          </a:p>
          <a:p>
            <a:pPr marL="514350" indent="-514350">
              <a:buFontTx/>
              <a:buAutoNum type="arabicPeriod"/>
            </a:pPr>
            <a:endParaRPr lang="sl-SI" altLang="sl-SI" dirty="0"/>
          </a:p>
          <a:p>
            <a:pPr marL="514350" indent="-514350">
              <a:buFontTx/>
              <a:buAutoNum type="arabicPeriod"/>
            </a:pPr>
            <a:r>
              <a:rPr lang="sl-SI" altLang="sl-SI" dirty="0"/>
              <a:t>Zoisova in državna štipendija </a:t>
            </a:r>
            <a:r>
              <a:rPr lang="sl-SI" altLang="sl-SI" b="1" dirty="0"/>
              <a:t>se ne združujeta</a:t>
            </a:r>
            <a:r>
              <a:rPr lang="sl-SI" altLang="sl-SI" dirty="0"/>
              <a:t>.</a:t>
            </a:r>
          </a:p>
          <a:p>
            <a:pPr marL="514350" indent="-514350">
              <a:buFontTx/>
              <a:buAutoNum type="arabicPeriod"/>
            </a:pPr>
            <a:endParaRPr lang="sl-SI" altLang="sl-SI" dirty="0"/>
          </a:p>
          <a:p>
            <a:pPr marL="514350" indent="-514350">
              <a:buFontTx/>
              <a:buAutoNum type="arabicPeriod"/>
            </a:pPr>
            <a:r>
              <a:rPr lang="sl-SI" altLang="sl-SI" dirty="0"/>
              <a:t>Kadrovska štipendija ali štipendija za deficitarne poklice </a:t>
            </a:r>
            <a:r>
              <a:rPr lang="sl-SI" altLang="sl-SI" b="1" dirty="0"/>
              <a:t>je združljiva </a:t>
            </a:r>
            <a:r>
              <a:rPr lang="sl-SI" altLang="sl-SI" dirty="0"/>
              <a:t>z državno ali Zoisovo štipendijo.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59789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altLang="sl-SI" dirty="0"/>
          </a:p>
          <a:p>
            <a:r>
              <a:rPr lang="sl-SI" altLang="sl-SI" dirty="0"/>
              <a:t>Na podlagi MATERIALNIH POGOJEV,</a:t>
            </a:r>
          </a:p>
          <a:p>
            <a:endParaRPr lang="sl-SI" altLang="sl-SI" dirty="0"/>
          </a:p>
          <a:p>
            <a:r>
              <a:rPr lang="sl-SI" altLang="sl-SI" dirty="0"/>
              <a:t>VLOGO za dodelitev štipendije se lahko </a:t>
            </a:r>
            <a:r>
              <a:rPr lang="sl-SI" altLang="sl-SI" b="1" dirty="0"/>
              <a:t>odda kadarkoli med šolskim/študijskim letom</a:t>
            </a:r>
            <a:r>
              <a:rPr lang="sl-SI" altLang="sl-SI" dirty="0"/>
              <a:t>  na CENTRU ZA SOCIALNO DELO.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DRŽAVNA ŠTIPENDIJA</a:t>
            </a:r>
          </a:p>
        </p:txBody>
      </p:sp>
    </p:spTree>
    <p:extLst>
      <p:ext uri="{BB962C8B-B14F-4D97-AF65-F5344CB8AC3E}">
        <p14:creationId xmlns:p14="http://schemas.microsoft.com/office/powerpoint/2010/main" val="42405172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l-SI" altLang="sl-SI" b="1" u="sng" dirty="0" smtClean="0"/>
          </a:p>
          <a:p>
            <a:r>
              <a:rPr lang="sl-SI" altLang="sl-SI" sz="2800" b="1" dirty="0" smtClean="0"/>
              <a:t>POGOJI ZA PRIDOBITEV</a:t>
            </a:r>
            <a:r>
              <a:rPr lang="sl-SI" altLang="sl-SI" b="1" dirty="0" smtClean="0"/>
              <a:t>: </a:t>
            </a:r>
          </a:p>
          <a:p>
            <a:pPr marL="0" indent="0">
              <a:buNone/>
            </a:pPr>
            <a:endParaRPr lang="sl-SI" altLang="sl-SI" b="1" u="sng" dirty="0" smtClean="0"/>
          </a:p>
          <a:p>
            <a:pPr marL="0" indent="0">
              <a:buNone/>
            </a:pPr>
            <a:r>
              <a:rPr lang="sl-SI" altLang="sl-SI" b="1" dirty="0"/>
              <a:t> </a:t>
            </a:r>
            <a:r>
              <a:rPr lang="sl-SI" altLang="sl-SI" b="1" dirty="0" smtClean="0"/>
              <a:t>    </a:t>
            </a:r>
            <a:r>
              <a:rPr lang="sl-SI" altLang="sl-SI" b="1" u="sng" dirty="0" smtClean="0"/>
              <a:t>POVPREČNA </a:t>
            </a:r>
            <a:r>
              <a:rPr lang="sl-SI" altLang="sl-SI" b="1" u="sng" dirty="0"/>
              <a:t>OCENA </a:t>
            </a:r>
            <a:r>
              <a:rPr lang="sl-SI" altLang="sl-SI" dirty="0"/>
              <a:t>najmanj </a:t>
            </a:r>
            <a:r>
              <a:rPr lang="sl-SI" altLang="sl-SI" b="1" dirty="0"/>
              <a:t>4,70</a:t>
            </a:r>
            <a:r>
              <a:rPr lang="sl-SI" altLang="sl-SI" dirty="0"/>
              <a:t> v 9.r.</a:t>
            </a:r>
            <a:endParaRPr lang="sl-SI" altLang="sl-SI" b="1" dirty="0"/>
          </a:p>
          <a:p>
            <a:pPr marL="0" indent="0">
              <a:buNone/>
            </a:pPr>
            <a:r>
              <a:rPr lang="sl-SI" altLang="sl-SI" dirty="0" smtClean="0"/>
              <a:t>     povprečje </a:t>
            </a:r>
            <a:r>
              <a:rPr lang="sl-SI" altLang="sl-SI" dirty="0"/>
              <a:t>vseh številčno izraženih </a:t>
            </a:r>
            <a:r>
              <a:rPr lang="sl-SI" altLang="sl-SI" dirty="0" smtClean="0"/>
              <a:t>zaključenih </a:t>
            </a:r>
          </a:p>
          <a:p>
            <a:pPr marL="0" indent="0">
              <a:buNone/>
            </a:pPr>
            <a:r>
              <a:rPr lang="sl-SI" altLang="sl-SI" dirty="0"/>
              <a:t> </a:t>
            </a:r>
            <a:r>
              <a:rPr lang="sl-SI" altLang="sl-SI" dirty="0" smtClean="0"/>
              <a:t>    ocen vseh predmetov </a:t>
            </a:r>
            <a:r>
              <a:rPr lang="sl-SI" altLang="sl-SI" dirty="0"/>
              <a:t>v 9.r</a:t>
            </a:r>
            <a:r>
              <a:rPr lang="sl-SI" altLang="sl-SI" dirty="0" smtClean="0"/>
              <a:t>.   </a:t>
            </a:r>
            <a:endParaRPr lang="sl-SI" altLang="sl-SI" dirty="0"/>
          </a:p>
          <a:p>
            <a:pPr marL="0" indent="0">
              <a:buNone/>
            </a:pPr>
            <a:endParaRPr lang="sl-SI" altLang="sl-SI" sz="1200" dirty="0"/>
          </a:p>
          <a:p>
            <a:pPr marL="0" indent="0">
              <a:buNone/>
            </a:pPr>
            <a:r>
              <a:rPr lang="sl-SI" altLang="sl-SI" b="1" dirty="0"/>
              <a:t>                     </a:t>
            </a:r>
            <a:r>
              <a:rPr lang="sl-SI" altLang="sl-SI" b="1" dirty="0" smtClean="0"/>
              <a:t>in</a:t>
            </a:r>
            <a:endParaRPr lang="sl-SI" altLang="sl-SI" sz="1100" b="1" dirty="0" smtClean="0"/>
          </a:p>
          <a:p>
            <a:pPr marL="0" indent="0">
              <a:buNone/>
            </a:pPr>
            <a:endParaRPr lang="sl-SI" altLang="sl-SI" dirty="0"/>
          </a:p>
          <a:p>
            <a:pPr marL="0" indent="0">
              <a:buNone/>
            </a:pPr>
            <a:r>
              <a:rPr lang="sl-SI" altLang="sl-SI" b="1" dirty="0"/>
              <a:t>      </a:t>
            </a:r>
            <a:r>
              <a:rPr lang="sl-SI" altLang="sl-SI" b="1" u="sng" dirty="0" smtClean="0"/>
              <a:t>IZJEMNI </a:t>
            </a:r>
            <a:r>
              <a:rPr lang="sl-SI" altLang="sl-SI" b="1" u="sng" dirty="0"/>
              <a:t>DOSEŽEK </a:t>
            </a:r>
            <a:r>
              <a:rPr lang="sl-SI" altLang="sl-SI" dirty="0"/>
              <a:t>(v </a:t>
            </a:r>
            <a:r>
              <a:rPr lang="sl-SI" altLang="sl-SI" dirty="0" smtClean="0"/>
              <a:t>8. </a:t>
            </a:r>
            <a:r>
              <a:rPr lang="sl-SI" altLang="sl-SI" dirty="0"/>
              <a:t>in 9</a:t>
            </a:r>
            <a:r>
              <a:rPr lang="sl-SI" altLang="sl-SI" dirty="0" smtClean="0"/>
              <a:t>.r.)</a:t>
            </a:r>
          </a:p>
          <a:p>
            <a:pPr>
              <a:buNone/>
            </a:pPr>
            <a:r>
              <a:rPr lang="sl-SI" altLang="sl-SI" dirty="0" smtClean="0"/>
              <a:t>      dosežki iz znanja (zlata in srebrna priznanja) ali raziskovanja</a:t>
            </a:r>
            <a:r>
              <a:rPr lang="sl-SI" altLang="sl-SI" dirty="0"/>
              <a:t>, razvojne dejavnosti ali </a:t>
            </a:r>
            <a:r>
              <a:rPr lang="sl-SI" altLang="sl-SI" dirty="0" smtClean="0"/>
              <a:t>umetnosti na državni ravni.</a:t>
            </a:r>
            <a:endParaRPr lang="sl-SI" altLang="sl-SI" dirty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ZOISOVA ŠTIPENDIJA</a:t>
            </a:r>
          </a:p>
        </p:txBody>
      </p:sp>
    </p:spTree>
    <p:extLst>
      <p:ext uri="{BB962C8B-B14F-4D97-AF65-F5344CB8AC3E}">
        <p14:creationId xmlns:p14="http://schemas.microsoft.com/office/powerpoint/2010/main" val="10973495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spcAft>
                <a:spcPct val="0"/>
              </a:spcAft>
            </a:pPr>
            <a:r>
              <a:rPr lang="sl-SI" altLang="sl-SI" sz="2200" b="1" u="sng" kern="0" dirty="0">
                <a:solidFill>
                  <a:prstClr val="black"/>
                </a:solidFill>
              </a:rPr>
              <a:t>Višina osnovne Zoisove štipendije</a:t>
            </a:r>
            <a:r>
              <a:rPr lang="sl-SI" altLang="sl-SI" sz="2200" u="sng" kern="0" dirty="0">
                <a:solidFill>
                  <a:prstClr val="black"/>
                </a:solidFill>
              </a:rPr>
              <a:t>: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2200" kern="0" dirty="0">
                <a:solidFill>
                  <a:prstClr val="black"/>
                </a:solidFill>
              </a:rPr>
              <a:t>          dijaki </a:t>
            </a:r>
            <a:r>
              <a:rPr lang="sl-SI" altLang="sl-SI" sz="2200" b="1" kern="0" dirty="0" smtClean="0">
                <a:solidFill>
                  <a:prstClr val="black"/>
                </a:solidFill>
              </a:rPr>
              <a:t>128,90 </a:t>
            </a:r>
            <a:r>
              <a:rPr lang="sl-SI" altLang="sl-SI" sz="2200" b="1" kern="0" dirty="0">
                <a:solidFill>
                  <a:prstClr val="black"/>
                </a:solidFill>
              </a:rPr>
              <a:t>€</a:t>
            </a:r>
          </a:p>
          <a:p>
            <a:pPr lvl="2" fontAlgn="base">
              <a:spcAft>
                <a:spcPct val="0"/>
              </a:spcAft>
              <a:buNone/>
            </a:pPr>
            <a:endParaRPr lang="sl-SI" altLang="sl-SI" sz="2200" kern="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sl-SI" altLang="sl-SI" sz="2200" b="1" u="sng" kern="0" dirty="0">
                <a:solidFill>
                  <a:prstClr val="black"/>
                </a:solidFill>
              </a:rPr>
              <a:t>Možni dodatki</a:t>
            </a:r>
            <a:r>
              <a:rPr lang="sl-SI" altLang="sl-SI" sz="2200" u="sng" kern="0" dirty="0">
                <a:solidFill>
                  <a:prstClr val="black"/>
                </a:solidFill>
              </a:rPr>
              <a:t>: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2200" kern="0" dirty="0">
                <a:solidFill>
                  <a:prstClr val="black"/>
                </a:solidFill>
              </a:rPr>
              <a:t>        - dodatek za bivanje: </a:t>
            </a:r>
            <a:r>
              <a:rPr lang="sl-SI" altLang="sl-SI" sz="2200" b="1" kern="0" dirty="0" smtClean="0">
                <a:solidFill>
                  <a:prstClr val="black"/>
                </a:solidFill>
              </a:rPr>
              <a:t>85,93 </a:t>
            </a:r>
            <a:r>
              <a:rPr lang="sl-SI" altLang="sl-SI" sz="2200" b="1" kern="0" dirty="0">
                <a:solidFill>
                  <a:prstClr val="black"/>
                </a:solidFill>
              </a:rPr>
              <a:t>€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sl-SI" altLang="sl-SI" sz="2200" kern="0" dirty="0">
                <a:solidFill>
                  <a:prstClr val="black"/>
                </a:solidFill>
              </a:rPr>
              <a:t>        - dodatek za štipendiste s posebnimi potrebami: </a:t>
            </a:r>
            <a:r>
              <a:rPr lang="sl-SI" altLang="sl-SI" sz="2200" b="1" kern="0" dirty="0" smtClean="0">
                <a:solidFill>
                  <a:prstClr val="black"/>
                </a:solidFill>
              </a:rPr>
              <a:t>53,71 </a:t>
            </a:r>
            <a:r>
              <a:rPr lang="sl-SI" altLang="sl-SI" sz="2200" b="1" kern="0" dirty="0">
                <a:solidFill>
                  <a:prstClr val="black"/>
                </a:solidFill>
              </a:rPr>
              <a:t>€</a:t>
            </a:r>
          </a:p>
          <a:p>
            <a:pPr lvl="0" fontAlgn="base">
              <a:spcAft>
                <a:spcPct val="0"/>
              </a:spcAft>
              <a:buNone/>
            </a:pPr>
            <a:endParaRPr lang="sl-SI" altLang="sl-SI" sz="2200" kern="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sl-SI" altLang="sl-SI" sz="2200" b="1" u="sng" kern="0" dirty="0">
                <a:solidFill>
                  <a:prstClr val="black"/>
                </a:solidFill>
              </a:rPr>
              <a:t>Vloga</a:t>
            </a:r>
            <a:r>
              <a:rPr lang="sl-SI" altLang="sl-SI" sz="2200" u="sng" kern="0" dirty="0">
                <a:solidFill>
                  <a:prstClr val="black"/>
                </a:solidFill>
              </a:rPr>
              <a:t>: </a:t>
            </a:r>
          </a:p>
          <a:p>
            <a:pPr marL="0" lvl="1" indent="0" fontAlgn="base">
              <a:spcAft>
                <a:spcPct val="0"/>
              </a:spcAft>
              <a:buNone/>
            </a:pPr>
            <a:r>
              <a:rPr lang="sl-SI" sz="2200" b="1" u="sng" dirty="0"/>
              <a:t>oddati do roka</a:t>
            </a:r>
            <a:r>
              <a:rPr lang="sl-SI" sz="2200" b="1" dirty="0"/>
              <a:t> v javnem razpisu </a:t>
            </a:r>
            <a:r>
              <a:rPr lang="sl-SI" sz="2200" dirty="0"/>
              <a:t>na spletni strani Javnega     sklada RS za razvoj kadrov in štipendije: </a:t>
            </a:r>
            <a:r>
              <a:rPr lang="sl-SI" sz="2200" b="1" dirty="0" err="1"/>
              <a:t>www.sklad</a:t>
            </a:r>
            <a:r>
              <a:rPr lang="sl-SI" sz="2200" b="1" dirty="0"/>
              <a:t>-</a:t>
            </a:r>
            <a:r>
              <a:rPr lang="sl-SI" sz="2200" b="1" dirty="0" err="1"/>
              <a:t>kadri.si</a:t>
            </a:r>
            <a:endParaRPr lang="sl-SI" sz="2200" b="1" dirty="0"/>
          </a:p>
          <a:p>
            <a:pPr marL="342900" lvl="1" indent="-34290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sl-SI" sz="2200" b="1" dirty="0"/>
          </a:p>
          <a:p>
            <a:pPr fontAlgn="base">
              <a:spcAft>
                <a:spcPct val="0"/>
              </a:spcAft>
            </a:pPr>
            <a:endParaRPr lang="sl-SI" altLang="sl-SI" sz="2200" u="sng" kern="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ZOISOVA ŠTIPENDIJA</a:t>
            </a:r>
          </a:p>
        </p:txBody>
      </p:sp>
    </p:spTree>
    <p:extLst>
      <p:ext uri="{BB962C8B-B14F-4D97-AF65-F5344CB8AC3E}">
        <p14:creationId xmlns:p14="http://schemas.microsoft.com/office/powerpoint/2010/main" val="3089768377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Nižje poklicno izobraževanje (2 leti)</a:t>
            </a:r>
          </a:p>
          <a:p>
            <a:endParaRPr lang="sl-SI" b="1" dirty="0"/>
          </a:p>
          <a:p>
            <a:r>
              <a:rPr lang="sl-SI" b="1" dirty="0"/>
              <a:t>Srednje poklicno izobraževanje</a:t>
            </a:r>
            <a:r>
              <a:rPr lang="sl-SI" dirty="0"/>
              <a:t> (3 leta, zaključni izpit) </a:t>
            </a:r>
          </a:p>
          <a:p>
            <a:r>
              <a:rPr lang="sl-SI" b="1" dirty="0"/>
              <a:t>Srednje strokovno izobraževanje </a:t>
            </a:r>
            <a:r>
              <a:rPr lang="sl-SI" dirty="0"/>
              <a:t>(4 leta, poklicna matura)</a:t>
            </a:r>
          </a:p>
          <a:p>
            <a:r>
              <a:rPr lang="sl-SI" b="1" dirty="0"/>
              <a:t>Gimnazijski programi </a:t>
            </a:r>
            <a:r>
              <a:rPr lang="sl-SI" dirty="0"/>
              <a:t>(4 leta, splošna matura)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/>
              <a:t>SREDNJEŠOLSKI PROGRAMI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055604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dirty="0"/>
              <a:t>Štipendije so namenjene spodbujanju mladih za vpis v izobraževalne programe za poklice, </a:t>
            </a:r>
            <a:r>
              <a:rPr lang="sl-SI" b="1" dirty="0"/>
              <a:t>za katere na trgu dela ni dovolj kadra glede na potrebe delodajalcev</a:t>
            </a:r>
            <a:r>
              <a:rPr lang="sl-SI" b="1" dirty="0" smtClean="0"/>
              <a:t>.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20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2000" dirty="0" smtClean="0"/>
              <a:t>Javni sklad </a:t>
            </a:r>
            <a:r>
              <a:rPr lang="sl-SI" sz="2000" dirty="0"/>
              <a:t>RS za razvoj kadrov in </a:t>
            </a:r>
            <a:r>
              <a:rPr lang="sl-SI" sz="2000" dirty="0" smtClean="0"/>
              <a:t>štipendije (</a:t>
            </a:r>
            <a:r>
              <a:rPr lang="sl-SI" sz="2000" b="1" dirty="0" smtClean="0"/>
              <a:t>www.sklad-kadri.si) </a:t>
            </a:r>
            <a:r>
              <a:rPr lang="sl-SI" sz="2000" dirty="0" smtClean="0"/>
              <a:t>do </a:t>
            </a:r>
            <a:r>
              <a:rPr lang="sl-SI" sz="2000" dirty="0"/>
              <a:t>konca januarja objavi </a:t>
            </a:r>
            <a:r>
              <a:rPr lang="sl-SI" sz="2000" dirty="0" smtClean="0"/>
              <a:t>razpis </a:t>
            </a:r>
            <a:r>
              <a:rPr lang="sl-SI" sz="2000" dirty="0"/>
              <a:t>za dodelitev štipendij za deficitarne poklice</a:t>
            </a:r>
            <a:r>
              <a:rPr lang="sl-SI" sz="2000" dirty="0" smtClean="0"/>
              <a:t>.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20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2000" dirty="0" smtClean="0"/>
              <a:t>V razpisu je naveden datum za oddajo vloge.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sz="20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sz="2000" dirty="0"/>
              <a:t>Štipendija se lahko dodeli hkrati z vsemi štipendijami, razen s </a:t>
            </a:r>
            <a:r>
              <a:rPr lang="sl-SI" sz="2000" dirty="0" smtClean="0"/>
              <a:t>kadrovsko štipendijo.</a:t>
            </a:r>
            <a:endParaRPr lang="sl-SI" sz="2000" dirty="0"/>
          </a:p>
          <a:p>
            <a:pPr marL="0" lvl="1" indent="0" eaLnBrk="0" fontAlgn="base" hangingPunct="0">
              <a:spcAft>
                <a:spcPct val="0"/>
              </a:spcAft>
              <a:buNone/>
            </a:pPr>
            <a:endParaRPr lang="sl-SI" sz="2000" dirty="0"/>
          </a:p>
          <a:p>
            <a:pPr marL="342900" lvl="1" indent="-342900" eaLnBrk="0" fontAlgn="base" hangingPunct="0">
              <a:spcAft>
                <a:spcPct val="0"/>
              </a:spcAft>
            </a:pPr>
            <a:r>
              <a:rPr lang="sl-SI" altLang="sl-SI" sz="2000" kern="0" dirty="0">
                <a:solidFill>
                  <a:prstClr val="black"/>
                </a:solidFill>
              </a:rPr>
              <a:t>Višina štipendije: </a:t>
            </a:r>
            <a:r>
              <a:rPr lang="sl-SI" altLang="sl-SI" sz="2000" b="1" u="sng" kern="0" dirty="0" smtClean="0">
                <a:solidFill>
                  <a:prstClr val="black"/>
                </a:solidFill>
              </a:rPr>
              <a:t>107,42 </a:t>
            </a:r>
            <a:r>
              <a:rPr lang="sl-SI" altLang="sl-SI" sz="2000" b="1" u="sng" kern="0" dirty="0">
                <a:solidFill>
                  <a:prstClr val="black"/>
                </a:solidFill>
              </a:rPr>
              <a:t>€</a:t>
            </a:r>
          </a:p>
          <a:p>
            <a:pPr marL="342900" lvl="1" indent="-342900" eaLnBrk="0" fontAlgn="base" hangingPunct="0">
              <a:spcAft>
                <a:spcPct val="0"/>
              </a:spcAft>
            </a:pPr>
            <a:endParaRPr lang="sl-SI" altLang="sl-SI" kern="0" dirty="0">
              <a:solidFill>
                <a:prstClr val="black"/>
              </a:solidFill>
              <a:latin typeface="Arial"/>
            </a:endParaRPr>
          </a:p>
          <a:p>
            <a:pPr marL="354013" lvl="1" indent="-354013" eaLnBrk="0" fontAlgn="base" hangingPunct="0">
              <a:spcAft>
                <a:spcPct val="0"/>
              </a:spcAft>
              <a:buNone/>
            </a:pPr>
            <a:endParaRPr lang="sl-SI" altLang="sl-SI" sz="2200" b="1" kern="0" dirty="0">
              <a:solidFill>
                <a:prstClr val="black"/>
              </a:solidFill>
              <a:latin typeface="Arial"/>
            </a:endParaRPr>
          </a:p>
          <a:p>
            <a:pPr marL="354013" lvl="1" indent="-354013" eaLnBrk="0" fontAlgn="base" hangingPunct="0">
              <a:spcAft>
                <a:spcPct val="0"/>
              </a:spcAft>
              <a:buNone/>
            </a:pPr>
            <a:endParaRPr lang="sl-SI" altLang="sl-SI" sz="2200" b="1" kern="0" dirty="0">
              <a:solidFill>
                <a:prstClr val="black"/>
              </a:solidFill>
              <a:latin typeface="Arial"/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756263" cy="1054250"/>
          </a:xfrm>
        </p:spPr>
        <p:txBody>
          <a:bodyPr>
            <a:noAutofit/>
          </a:bodyPr>
          <a:lstStyle/>
          <a:p>
            <a:r>
              <a:rPr lang="sl-SI" sz="4800" dirty="0"/>
              <a:t>ŠTIPENDIJE ZA DEFICITARNE POKLICE</a:t>
            </a:r>
          </a:p>
        </p:txBody>
      </p:sp>
    </p:spTree>
    <p:extLst>
      <p:ext uri="{BB962C8B-B14F-4D97-AF65-F5344CB8AC3E}">
        <p14:creationId xmlns:p14="http://schemas.microsoft.com/office/powerpoint/2010/main" val="11541871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sz="quarter" idx="13"/>
          </p:nvPr>
        </p:nvSpPr>
        <p:spPr>
          <a:xfrm>
            <a:off x="685800" y="570156"/>
            <a:ext cx="3803904" cy="6171212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kamnosek</a:t>
            </a:r>
            <a:endParaRPr lang="sl-SI" dirty="0"/>
          </a:p>
          <a:p>
            <a:r>
              <a:rPr lang="sl-SI" dirty="0" err="1" smtClean="0"/>
              <a:t>mehatronik</a:t>
            </a:r>
            <a:r>
              <a:rPr lang="sl-SI" dirty="0" smtClean="0"/>
              <a:t> </a:t>
            </a:r>
            <a:r>
              <a:rPr lang="sl-SI" dirty="0"/>
              <a:t>operater</a:t>
            </a:r>
          </a:p>
          <a:p>
            <a:r>
              <a:rPr lang="sl-SI" dirty="0" smtClean="0"/>
              <a:t>inštalater </a:t>
            </a:r>
            <a:r>
              <a:rPr lang="sl-SI" dirty="0"/>
              <a:t>strojnih inštalacij</a:t>
            </a:r>
          </a:p>
          <a:p>
            <a:r>
              <a:rPr lang="sl-SI" dirty="0" smtClean="0"/>
              <a:t>oblikovalec </a:t>
            </a:r>
            <a:r>
              <a:rPr lang="sl-SI" dirty="0"/>
              <a:t>kovin/orodjar</a:t>
            </a:r>
          </a:p>
          <a:p>
            <a:r>
              <a:rPr lang="sl-SI" dirty="0" smtClean="0"/>
              <a:t>elektrikar</a:t>
            </a:r>
            <a:endParaRPr lang="sl-SI" dirty="0"/>
          </a:p>
          <a:p>
            <a:r>
              <a:rPr lang="sl-SI" dirty="0" err="1" smtClean="0"/>
              <a:t>avtokaroserist</a:t>
            </a:r>
            <a:endParaRPr lang="sl-SI" dirty="0"/>
          </a:p>
          <a:p>
            <a:r>
              <a:rPr lang="sl-SI" dirty="0" smtClean="0"/>
              <a:t>pek</a:t>
            </a:r>
            <a:endParaRPr lang="sl-SI" dirty="0"/>
          </a:p>
          <a:p>
            <a:r>
              <a:rPr lang="sl-SI" dirty="0" smtClean="0"/>
              <a:t>slaščičar</a:t>
            </a:r>
            <a:endParaRPr lang="sl-SI" dirty="0"/>
          </a:p>
          <a:p>
            <a:r>
              <a:rPr lang="sl-SI" dirty="0" smtClean="0"/>
              <a:t>mesar</a:t>
            </a:r>
            <a:endParaRPr lang="sl-SI" dirty="0"/>
          </a:p>
          <a:p>
            <a:r>
              <a:rPr lang="sl-SI" dirty="0" smtClean="0"/>
              <a:t>tapetnik</a:t>
            </a:r>
            <a:endParaRPr lang="sl-SI" dirty="0"/>
          </a:p>
          <a:p>
            <a:r>
              <a:rPr lang="sl-SI" dirty="0"/>
              <a:t>m</a:t>
            </a:r>
            <a:r>
              <a:rPr lang="sl-SI" dirty="0" smtClean="0"/>
              <a:t>izar</a:t>
            </a:r>
          </a:p>
          <a:p>
            <a:r>
              <a:rPr lang="sl-SI" dirty="0"/>
              <a:t>i</a:t>
            </a:r>
            <a:r>
              <a:rPr lang="sl-SI" dirty="0" smtClean="0"/>
              <a:t>zdelovalec kovinskih konstrukcij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4640849" y="570156"/>
            <a:ext cx="3803904" cy="6171212"/>
          </a:xfrm>
        </p:spPr>
        <p:txBody>
          <a:bodyPr>
            <a:normAutofit/>
          </a:bodyPr>
          <a:lstStyle/>
          <a:p>
            <a:r>
              <a:rPr lang="sl-SI" dirty="0" smtClean="0"/>
              <a:t>zidar</a:t>
            </a:r>
          </a:p>
          <a:p>
            <a:r>
              <a:rPr lang="sl-SI" dirty="0"/>
              <a:t>t</a:t>
            </a:r>
            <a:r>
              <a:rPr lang="sl-SI" dirty="0" smtClean="0"/>
              <a:t>esar</a:t>
            </a:r>
          </a:p>
          <a:p>
            <a:r>
              <a:rPr lang="sl-SI" dirty="0"/>
              <a:t>k</a:t>
            </a:r>
            <a:r>
              <a:rPr lang="sl-SI" dirty="0" smtClean="0"/>
              <a:t>lepar-krovec</a:t>
            </a:r>
          </a:p>
          <a:p>
            <a:r>
              <a:rPr lang="sl-SI" dirty="0"/>
              <a:t>i</a:t>
            </a:r>
            <a:r>
              <a:rPr lang="sl-SI" dirty="0" smtClean="0"/>
              <a:t>zvajalec </a:t>
            </a:r>
            <a:r>
              <a:rPr lang="sl-SI" dirty="0" err="1" smtClean="0"/>
              <a:t>suhomontažne</a:t>
            </a:r>
            <a:r>
              <a:rPr lang="sl-SI" dirty="0" smtClean="0"/>
              <a:t> gradnje</a:t>
            </a:r>
          </a:p>
          <a:p>
            <a:r>
              <a:rPr lang="sl-SI" dirty="0"/>
              <a:t>s</a:t>
            </a:r>
            <a:r>
              <a:rPr lang="sl-SI" dirty="0" smtClean="0"/>
              <a:t>likopleskar-črkoslikar</a:t>
            </a:r>
          </a:p>
          <a:p>
            <a:r>
              <a:rPr lang="sl-SI" dirty="0" smtClean="0"/>
              <a:t>pečar-polagalec keramičnih oblog</a:t>
            </a:r>
          </a:p>
          <a:p>
            <a:r>
              <a:rPr lang="sl-SI" dirty="0"/>
              <a:t>g</a:t>
            </a:r>
            <a:r>
              <a:rPr lang="sl-SI" dirty="0" smtClean="0"/>
              <a:t>ozdar</a:t>
            </a:r>
          </a:p>
          <a:p>
            <a:r>
              <a:rPr lang="sl-SI" dirty="0"/>
              <a:t>d</a:t>
            </a:r>
            <a:r>
              <a:rPr lang="sl-SI" dirty="0" smtClean="0"/>
              <a:t>imnikar</a:t>
            </a:r>
          </a:p>
          <a:p>
            <a:r>
              <a:rPr lang="sl-SI" dirty="0"/>
              <a:t>s</a:t>
            </a:r>
            <a:r>
              <a:rPr lang="sl-SI" dirty="0" smtClean="0"/>
              <a:t>teklar</a:t>
            </a:r>
          </a:p>
          <a:p>
            <a:r>
              <a:rPr lang="sl-SI" dirty="0"/>
              <a:t>t</a:t>
            </a:r>
            <a:r>
              <a:rPr lang="sl-SI" dirty="0" smtClean="0"/>
              <a:t>ehnik steklarstva</a:t>
            </a:r>
          </a:p>
          <a:p>
            <a:r>
              <a:rPr lang="sl-SI" dirty="0"/>
              <a:t>g</a:t>
            </a:r>
            <a:r>
              <a:rPr lang="sl-SI" dirty="0" smtClean="0"/>
              <a:t>astronom hotelir (kuhar, natakar)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81674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sz="4400" b="1" dirty="0" err="1">
                <a:solidFill>
                  <a:srgbClr val="006621"/>
                </a:solidFill>
                <a:latin typeface="+mj-lt"/>
                <a:hlinkClick r:id="rId2"/>
              </a:rPr>
              <a:t>www.sklad</a:t>
            </a:r>
            <a:r>
              <a:rPr lang="sl-SI" sz="4400" b="1" dirty="0">
                <a:solidFill>
                  <a:srgbClr val="006621"/>
                </a:solidFill>
                <a:latin typeface="+mj-lt"/>
                <a:hlinkClick r:id="rId2"/>
              </a:rPr>
              <a:t>-</a:t>
            </a:r>
            <a:r>
              <a:rPr lang="sl-SI" sz="4400" b="1" dirty="0" err="1">
                <a:solidFill>
                  <a:srgbClr val="006621"/>
                </a:solidFill>
                <a:latin typeface="+mj-lt"/>
                <a:hlinkClick r:id="rId2"/>
              </a:rPr>
              <a:t>kadri.si</a:t>
            </a:r>
            <a:endParaRPr lang="sl-SI" sz="4400" b="1" dirty="0">
              <a:solidFill>
                <a:srgbClr val="006621"/>
              </a:solidFill>
              <a:latin typeface="+mj-lt"/>
            </a:endParaRPr>
          </a:p>
          <a:p>
            <a:endParaRPr lang="sl-SI" sz="4400" dirty="0">
              <a:solidFill>
                <a:srgbClr val="006621"/>
              </a:solidFill>
              <a:latin typeface="arial"/>
            </a:endParaRPr>
          </a:p>
          <a:p>
            <a:r>
              <a:rPr lang="sl-SI" sz="4400" dirty="0">
                <a:solidFill>
                  <a:srgbClr val="006621"/>
                </a:solidFill>
                <a:latin typeface="+mj-lt"/>
              </a:rPr>
              <a:t>Center za socialno delo</a:t>
            </a:r>
          </a:p>
          <a:p>
            <a:endParaRPr lang="sl-SI" sz="4400" dirty="0">
              <a:solidFill>
                <a:srgbClr val="006621"/>
              </a:solidFill>
              <a:latin typeface="+mj-lt"/>
            </a:endParaRPr>
          </a:p>
          <a:p>
            <a:r>
              <a:rPr lang="sl-SI" sz="4400" dirty="0">
                <a:solidFill>
                  <a:srgbClr val="00B0F0"/>
                </a:solidFill>
                <a:latin typeface="+mj-lt"/>
              </a:rPr>
              <a:t>Obrtniki, podjetja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INFORMACIJE O ŠTIPENDIJAH</a:t>
            </a:r>
          </a:p>
        </p:txBody>
      </p:sp>
    </p:spTree>
    <p:extLst>
      <p:ext uri="{BB962C8B-B14F-4D97-AF65-F5344CB8AC3E}">
        <p14:creationId xmlns:p14="http://schemas.microsoft.com/office/powerpoint/2010/main" val="33766507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dirty="0" smtClean="0"/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Nobena </a:t>
            </a:r>
            <a:r>
              <a:rPr lang="sl-SI" dirty="0"/>
              <a:t>pot ni ravna, </a:t>
            </a:r>
          </a:p>
          <a:p>
            <a:pPr marL="0" indent="0" algn="ctr">
              <a:buNone/>
            </a:pPr>
            <a:r>
              <a:rPr lang="sl-SI" dirty="0"/>
              <a:t>nobena pot ni revna, </a:t>
            </a:r>
          </a:p>
          <a:p>
            <a:pPr marL="0" indent="0" algn="ctr">
              <a:buNone/>
            </a:pPr>
            <a:r>
              <a:rPr lang="sl-SI" dirty="0"/>
              <a:t>a vsaka je zahtevna </a:t>
            </a:r>
          </a:p>
          <a:p>
            <a:pPr marL="0" indent="0" algn="ctr">
              <a:buNone/>
            </a:pPr>
            <a:r>
              <a:rPr lang="sl-SI" dirty="0"/>
              <a:t>in tvoja ena sama – GLAVNA.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1410186389"/>
      </p:ext>
    </p:extLst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HVALA ZA POZORNOST!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48305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/>
              <a:t>SPLETNE STRANI:</a:t>
            </a:r>
          </a:p>
          <a:p>
            <a:pPr marL="0" indent="0">
              <a:buNone/>
            </a:pPr>
            <a:endParaRPr lang="sl-SI" dirty="0">
              <a:solidFill>
                <a:schemeClr val="accent2"/>
              </a:solidFill>
            </a:endParaRPr>
          </a:p>
          <a:p>
            <a:r>
              <a:rPr lang="sl-SI" dirty="0">
                <a:solidFill>
                  <a:schemeClr val="accent2"/>
                </a:solidFill>
                <a:hlinkClick r:id="rId2"/>
              </a:rPr>
              <a:t>s</a:t>
            </a:r>
            <a:r>
              <a:rPr lang="sl-SI" dirty="0" smtClean="0">
                <a:solidFill>
                  <a:schemeClr val="accent2"/>
                </a:solidFill>
                <a:hlinkClick r:id="rId2"/>
              </a:rPr>
              <a:t>pletna </a:t>
            </a:r>
            <a:r>
              <a:rPr lang="sl-SI" dirty="0">
                <a:solidFill>
                  <a:schemeClr val="accent2"/>
                </a:solidFill>
                <a:hlinkClick r:id="rId2"/>
              </a:rPr>
              <a:t>stran šole (svetovalna služba)</a:t>
            </a:r>
            <a:endParaRPr lang="sl-SI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sl-SI" dirty="0">
              <a:solidFill>
                <a:schemeClr val="accent2"/>
              </a:solidFill>
              <a:hlinkClick r:id="rId3"/>
            </a:endParaRPr>
          </a:p>
          <a:p>
            <a:r>
              <a:rPr lang="sl-SI" dirty="0" smtClean="0">
                <a:hlinkClick r:id="rId3"/>
              </a:rPr>
              <a:t>www.mojaizbira.si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>
                <a:hlinkClick r:id="rId4"/>
              </a:rPr>
              <a:t>MIZŠ</a:t>
            </a:r>
            <a:r>
              <a:rPr lang="sl-SI" dirty="0" smtClean="0"/>
              <a:t> </a:t>
            </a:r>
            <a:r>
              <a:rPr lang="sl-SI" dirty="0"/>
              <a:t>(izobraževalni programi, vpis v sr. šole</a:t>
            </a:r>
            <a:r>
              <a:rPr lang="sl-SI" dirty="0" smtClean="0"/>
              <a:t>)</a:t>
            </a:r>
          </a:p>
          <a:p>
            <a:endParaRPr lang="sl-SI" dirty="0" smtClean="0"/>
          </a:p>
          <a:p>
            <a:r>
              <a:rPr lang="sl-SI" dirty="0">
                <a:hlinkClick r:id="rId5"/>
              </a:rPr>
              <a:t>https://www.dijaskisvet.si</a:t>
            </a:r>
            <a:r>
              <a:rPr lang="sl-SI" dirty="0" smtClean="0">
                <a:hlinkClick r:id="rId5"/>
              </a:rPr>
              <a:t>/</a:t>
            </a:r>
            <a:endParaRPr lang="sl-SI" dirty="0" smtClean="0"/>
          </a:p>
          <a:p>
            <a:endParaRPr lang="sl-SI" dirty="0"/>
          </a:p>
          <a:p>
            <a:r>
              <a:rPr lang="sl-SI" dirty="0">
                <a:hlinkClick r:id="rId6"/>
              </a:rPr>
              <a:t>https://dijaski.net</a:t>
            </a:r>
            <a:r>
              <a:rPr lang="sl-SI" dirty="0" smtClean="0">
                <a:hlinkClick r:id="rId6"/>
              </a:rPr>
              <a:t>/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r>
              <a:rPr lang="sl-SI" dirty="0"/>
              <a:t>ZRSZ </a:t>
            </a:r>
            <a:r>
              <a:rPr lang="sl-SI" dirty="0">
                <a:hlinkClick r:id="rId7"/>
              </a:rPr>
              <a:t>www.ess.gov.si</a:t>
            </a:r>
            <a:endParaRPr lang="sl-SI" dirty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KAKO DO INFORMACIJ?</a:t>
            </a:r>
          </a:p>
        </p:txBody>
      </p:sp>
    </p:spTree>
    <p:extLst>
      <p:ext uri="{BB962C8B-B14F-4D97-AF65-F5344CB8AC3E}">
        <p14:creationId xmlns:p14="http://schemas.microsoft.com/office/powerpoint/2010/main" val="10054500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TISKANI VIRI:</a:t>
            </a:r>
          </a:p>
          <a:p>
            <a:endParaRPr lang="sl-SI" dirty="0"/>
          </a:p>
          <a:p>
            <a:r>
              <a:rPr lang="sl-SI" dirty="0"/>
              <a:t>Srednješolski vpisnik (po novem letu dobijo v šoli) </a:t>
            </a:r>
          </a:p>
          <a:p>
            <a:endParaRPr lang="sl-SI" dirty="0"/>
          </a:p>
          <a:p>
            <a:r>
              <a:rPr lang="sl-SI" dirty="0"/>
              <a:t>Razpis za vpis v srednje šole (konec januarja </a:t>
            </a:r>
            <a:r>
              <a:rPr lang="sl-SI" dirty="0" smtClean="0"/>
              <a:t>2023)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9423934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INFORMATIVNI DNEVI v srednjih šolah in dijaških domovih ( </a:t>
            </a:r>
            <a:r>
              <a:rPr lang="sl-SI" dirty="0" smtClean="0"/>
              <a:t>17. </a:t>
            </a:r>
            <a:r>
              <a:rPr lang="sl-SI" dirty="0"/>
              <a:t>in </a:t>
            </a:r>
            <a:r>
              <a:rPr lang="sl-SI" dirty="0" smtClean="0"/>
              <a:t>18. </a:t>
            </a:r>
            <a:r>
              <a:rPr lang="sl-SI" dirty="0"/>
              <a:t>februar </a:t>
            </a:r>
            <a:r>
              <a:rPr lang="sl-SI" dirty="0" smtClean="0"/>
              <a:t>2023)</a:t>
            </a:r>
            <a:endParaRPr lang="sl-SI" dirty="0"/>
          </a:p>
          <a:p>
            <a:endParaRPr lang="sl-SI" dirty="0"/>
          </a:p>
          <a:p>
            <a:r>
              <a:rPr lang="sl-SI" dirty="0"/>
              <a:t>SEJEM </a:t>
            </a:r>
            <a:r>
              <a:rPr lang="sl-SI" dirty="0" smtClean="0"/>
              <a:t>INFORMATIVA-SEJEM IZOBRAŽEVANJA IN POKLICEV </a:t>
            </a:r>
            <a:r>
              <a:rPr lang="sl-SI" dirty="0"/>
              <a:t>Gospodarsko razstavišče,  Ljubljana, vstopnine ni (</a:t>
            </a:r>
            <a:r>
              <a:rPr lang="sl-SI" dirty="0" smtClean="0"/>
              <a:t>20. </a:t>
            </a:r>
            <a:r>
              <a:rPr lang="sl-SI" dirty="0"/>
              <a:t>in </a:t>
            </a:r>
            <a:r>
              <a:rPr lang="sl-SI" dirty="0" smtClean="0"/>
              <a:t>21. </a:t>
            </a:r>
            <a:r>
              <a:rPr lang="sl-SI" dirty="0"/>
              <a:t>januar </a:t>
            </a:r>
            <a:r>
              <a:rPr lang="sl-SI" dirty="0" smtClean="0"/>
              <a:t>2023-petek </a:t>
            </a:r>
            <a:r>
              <a:rPr lang="sl-SI" dirty="0"/>
              <a:t>in sobota)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KAKO DO INFORMACIJ?</a:t>
            </a:r>
          </a:p>
        </p:txBody>
      </p:sp>
    </p:spTree>
    <p:extLst>
      <p:ext uri="{BB962C8B-B14F-4D97-AF65-F5344CB8AC3E}">
        <p14:creationId xmlns:p14="http://schemas.microsoft.com/office/powerpoint/2010/main" val="5649579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/>
          </a:p>
          <a:p>
            <a:pPr marL="0" indent="0" algn="ctr">
              <a:buNone/>
            </a:pPr>
            <a:endParaRPr lang="sl-SI" b="1" dirty="0"/>
          </a:p>
          <a:p>
            <a:pPr marL="0" indent="0" algn="ctr">
              <a:buNone/>
            </a:pPr>
            <a:endParaRPr lang="sl-SI" b="1" dirty="0"/>
          </a:p>
          <a:p>
            <a:pPr marL="0" indent="0" algn="ctr">
              <a:buNone/>
            </a:pPr>
            <a:r>
              <a:rPr lang="sl-SI" sz="4000" b="1" dirty="0"/>
              <a:t>Uspešno zaključena osnovna šola.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MERILA ZA VPIS</a:t>
            </a:r>
          </a:p>
        </p:txBody>
      </p:sp>
    </p:spTree>
    <p:extLst>
      <p:ext uri="{BB962C8B-B14F-4D97-AF65-F5344CB8AC3E}">
        <p14:creationId xmlns:p14="http://schemas.microsoft.com/office/powerpoint/2010/main" val="5058884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l-SI" dirty="0">
                <a:solidFill>
                  <a:prstClr val="black"/>
                </a:solidFill>
              </a:rPr>
              <a:t>POSEBNI POGOJI: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psihofizična sposobnost </a:t>
            </a:r>
            <a:r>
              <a:rPr lang="sl-SI" dirty="0">
                <a:solidFill>
                  <a:prstClr val="black"/>
                </a:solidFill>
              </a:rPr>
              <a:t>(rudarstvo, umetniška gimnazija, gimnazija športni oddelek)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posebna nadarjenost oz. spretnost </a:t>
            </a:r>
            <a:r>
              <a:rPr lang="sl-SI" dirty="0">
                <a:solidFill>
                  <a:prstClr val="black"/>
                </a:solidFill>
              </a:rPr>
              <a:t>(zobotehnik, fotografski tehnik, tehnik oblikovanja, umetniška gimnazija)</a:t>
            </a:r>
          </a:p>
          <a:p>
            <a:pPr lvl="0"/>
            <a:r>
              <a:rPr lang="sl-SI" b="1" dirty="0">
                <a:solidFill>
                  <a:prstClr val="black"/>
                </a:solidFill>
              </a:rPr>
              <a:t>športni dosežki </a:t>
            </a:r>
            <a:r>
              <a:rPr lang="sl-SI" dirty="0">
                <a:solidFill>
                  <a:prstClr val="black"/>
                </a:solidFill>
              </a:rPr>
              <a:t>(gimnazija športni oddelek; status A, B in C)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MERILA ZA VPIS</a:t>
            </a:r>
          </a:p>
        </p:txBody>
      </p:sp>
    </p:spTree>
    <p:extLst>
      <p:ext uri="{BB962C8B-B14F-4D97-AF65-F5344CB8AC3E}">
        <p14:creationId xmlns:p14="http://schemas.microsoft.com/office/powerpoint/2010/main" val="17747878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Kandidati se izberejo na podlagi </a:t>
            </a:r>
            <a:r>
              <a:rPr lang="sl-SI" b="1" dirty="0"/>
              <a:t>točk</a:t>
            </a:r>
            <a:r>
              <a:rPr lang="sl-SI" dirty="0"/>
              <a:t>, ki jih pridobijo </a:t>
            </a:r>
            <a:r>
              <a:rPr lang="sl-SI" b="1" dirty="0"/>
              <a:t>z zaključnimi ocenami obveznih predmetov iz 7., 8. in 9. razreda.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IN V PRIMERU OMEJITVE VPISA?</a:t>
            </a:r>
          </a:p>
        </p:txBody>
      </p:sp>
    </p:spTree>
    <p:extLst>
      <p:ext uri="{BB962C8B-B14F-4D97-AF65-F5344CB8AC3E}">
        <p14:creationId xmlns:p14="http://schemas.microsoft.com/office/powerpoint/2010/main" val="141600644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/>
              <a:t>Izračun točk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800" dirty="0"/>
              <a:t>MERILA ZA VPIS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36912"/>
            <a:ext cx="6239206" cy="344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08048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da platnica">
  <a:themeElements>
    <a:clrScheme name="Trda platnic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rda platnic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rda platnic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1430</TotalTime>
  <Words>873</Words>
  <Application>Microsoft Office PowerPoint</Application>
  <PresentationFormat>Diaprojekcija na zaslonu (4:3)</PresentationFormat>
  <Paragraphs>193</Paragraphs>
  <Slides>24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24</vt:i4>
      </vt:variant>
    </vt:vector>
  </HeadingPairs>
  <TitlesOfParts>
    <vt:vector size="34" baseType="lpstr">
      <vt:lpstr>Arial</vt:lpstr>
      <vt:lpstr>Arial</vt:lpstr>
      <vt:lpstr>Book Antiqua</vt:lpstr>
      <vt:lpstr>Calibri</vt:lpstr>
      <vt:lpstr>Eras Light ITC</vt:lpstr>
      <vt:lpstr>Symbol</vt:lpstr>
      <vt:lpstr>Tahoma</vt:lpstr>
      <vt:lpstr>Wingdings</vt:lpstr>
      <vt:lpstr>Trda platnica</vt:lpstr>
      <vt:lpstr>Načrt po meri</vt:lpstr>
      <vt:lpstr>POKLICNA ORIENTACIJA </vt:lpstr>
      <vt:lpstr> SREDNJEŠOLSKI PROGRAMI </vt:lpstr>
      <vt:lpstr>KAKO DO INFORMACIJ?</vt:lpstr>
      <vt:lpstr>PowerPointova predstavitev</vt:lpstr>
      <vt:lpstr>KAKO DO INFORMACIJ?</vt:lpstr>
      <vt:lpstr>MERILA ZA VPIS</vt:lpstr>
      <vt:lpstr>MERILA ZA VPIS</vt:lpstr>
      <vt:lpstr>IN V PRIMERU OMEJITVE VPISA?</vt:lpstr>
      <vt:lpstr>MERILA ZA VPIS</vt:lpstr>
      <vt:lpstr>PRIJAVA ZA VPIS </vt:lpstr>
      <vt:lpstr>ODLOČANJE IN DEJAVNIKI</vt:lpstr>
      <vt:lpstr>ODLOČANJE IN DEJAVNIKI</vt:lpstr>
      <vt:lpstr>PREMISLEK OB IZBIRI PROGRAMA </vt:lpstr>
      <vt:lpstr>PowerPointova predstavitev</vt:lpstr>
      <vt:lpstr>ŠTIPENDIJE</vt:lpstr>
      <vt:lpstr>PowerPointova predstavitev</vt:lpstr>
      <vt:lpstr>DRŽAVNA ŠTIPENDIJA</vt:lpstr>
      <vt:lpstr>ZOISOVA ŠTIPENDIJA</vt:lpstr>
      <vt:lpstr>ZOISOVA ŠTIPENDIJA</vt:lpstr>
      <vt:lpstr>ŠTIPENDIJE ZA DEFICITARNE POKLICE</vt:lpstr>
      <vt:lpstr>PowerPointova predstavitev</vt:lpstr>
      <vt:lpstr>INFORMACIJE O ŠTIPENDIJAH</vt:lpstr>
      <vt:lpstr>PowerPointova predstavitev</vt:lpstr>
      <vt:lpstr>HVALA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KARIERNA ORIENTACIJA</dc:title>
  <dc:creator>Moji podatki</dc:creator>
  <cp:lastModifiedBy>Administrator</cp:lastModifiedBy>
  <cp:revision>83</cp:revision>
  <cp:lastPrinted>2022-04-12T09:19:46Z</cp:lastPrinted>
  <dcterms:created xsi:type="dcterms:W3CDTF">2014-09-24T08:08:22Z</dcterms:created>
  <dcterms:modified xsi:type="dcterms:W3CDTF">2022-11-28T09:59:28Z</dcterms:modified>
</cp:coreProperties>
</file>