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 id="2147483828" r:id="rId2"/>
  </p:sldMasterIdLst>
  <p:notesMasterIdLst>
    <p:notesMasterId r:id="rId25"/>
  </p:notesMasterIdLst>
  <p:handoutMasterIdLst>
    <p:handoutMasterId r:id="rId26"/>
  </p:handoutMasterIdLst>
  <p:sldIdLst>
    <p:sldId id="256" r:id="rId3"/>
    <p:sldId id="259" r:id="rId4"/>
    <p:sldId id="258" r:id="rId5"/>
    <p:sldId id="260" r:id="rId6"/>
    <p:sldId id="269" r:id="rId7"/>
    <p:sldId id="263" r:id="rId8"/>
    <p:sldId id="267" r:id="rId9"/>
    <p:sldId id="266" r:id="rId10"/>
    <p:sldId id="264" r:id="rId11"/>
    <p:sldId id="265" r:id="rId12"/>
    <p:sldId id="268" r:id="rId13"/>
    <p:sldId id="270" r:id="rId14"/>
    <p:sldId id="277" r:id="rId15"/>
    <p:sldId id="271" r:id="rId16"/>
    <p:sldId id="272" r:id="rId17"/>
    <p:sldId id="273" r:id="rId18"/>
    <p:sldId id="274" r:id="rId19"/>
    <p:sldId id="275" r:id="rId20"/>
    <p:sldId id="276" r:id="rId21"/>
    <p:sldId id="285" r:id="rId22"/>
    <p:sldId id="283" r:id="rId23"/>
    <p:sldId id="284" r:id="rId24"/>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24" autoAdjust="0"/>
  </p:normalViewPr>
  <p:slideViewPr>
    <p:cSldViewPr>
      <p:cViewPr varScale="1">
        <p:scale>
          <a:sx n="114" d="100"/>
          <a:sy n="114" d="100"/>
        </p:scale>
        <p:origin x="1272"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40" d="100"/>
          <a:sy n="40" d="100"/>
        </p:scale>
        <p:origin x="-2220" y="-82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A5EC844-6014-4FF5-9419-03CDFA3BA73E}" type="datetimeFigureOut">
              <a:rPr lang="sl-SI" smtClean="0"/>
              <a:t>11. 12. 2019</a:t>
            </a:fld>
            <a:endParaRPr lang="sl-SI"/>
          </a:p>
        </p:txBody>
      </p:sp>
      <p:sp>
        <p:nvSpPr>
          <p:cNvPr id="4" name="Ograda no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l-SI"/>
          </a:p>
        </p:txBody>
      </p:sp>
      <p:sp>
        <p:nvSpPr>
          <p:cNvPr id="5" name="Ograda številke diapoz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EE6BB9F-C386-4247-A93F-BA7500CC0F35}" type="slidenum">
              <a:rPr lang="sl-SI" smtClean="0"/>
              <a:t>‹#›</a:t>
            </a:fld>
            <a:endParaRPr lang="sl-SI"/>
          </a:p>
        </p:txBody>
      </p:sp>
    </p:spTree>
    <p:extLst>
      <p:ext uri="{BB962C8B-B14F-4D97-AF65-F5344CB8AC3E}">
        <p14:creationId xmlns:p14="http://schemas.microsoft.com/office/powerpoint/2010/main" val="18169702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80DD56-FC06-4E7F-A296-3FA7CDCA3E27}" type="datetimeFigureOut">
              <a:rPr lang="sl-SI" smtClean="0"/>
              <a:t>11. 12. 2019</a:t>
            </a:fld>
            <a:endParaRPr lang="sl-SI"/>
          </a:p>
        </p:txBody>
      </p:sp>
      <p:sp>
        <p:nvSpPr>
          <p:cNvPr id="4" name="Ograda stranske slik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l-SI"/>
          </a:p>
        </p:txBody>
      </p:sp>
      <p:sp>
        <p:nvSpPr>
          <p:cNvPr id="5" name="Ograda opomb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6" name="Ograda no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l-SI"/>
          </a:p>
        </p:txBody>
      </p:sp>
      <p:sp>
        <p:nvSpPr>
          <p:cNvPr id="7" name="Ograda številke diapoz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D152FE-0218-4327-BC53-0DB1CEA531FD}" type="slidenum">
              <a:rPr lang="sl-SI" smtClean="0"/>
              <a:t>‹#›</a:t>
            </a:fld>
            <a:endParaRPr lang="sl-SI"/>
          </a:p>
        </p:txBody>
      </p:sp>
    </p:spTree>
    <p:extLst>
      <p:ext uri="{BB962C8B-B14F-4D97-AF65-F5344CB8AC3E}">
        <p14:creationId xmlns:p14="http://schemas.microsoft.com/office/powerpoint/2010/main" val="1841114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sl-SI"/>
          </a:p>
        </p:txBody>
      </p:sp>
      <p:sp>
        <p:nvSpPr>
          <p:cNvPr id="4" name="Ograda številke diapozitiva 3"/>
          <p:cNvSpPr>
            <a:spLocks noGrp="1"/>
          </p:cNvSpPr>
          <p:nvPr>
            <p:ph type="sldNum" sz="quarter" idx="10"/>
          </p:nvPr>
        </p:nvSpPr>
        <p:spPr/>
        <p:txBody>
          <a:bodyPr/>
          <a:lstStyle/>
          <a:p>
            <a:fld id="{0BD152FE-0218-4327-BC53-0DB1CEA531FD}" type="slidenum">
              <a:rPr lang="sl-SI" smtClean="0"/>
              <a:t>22</a:t>
            </a:fld>
            <a:endParaRPr lang="sl-SI"/>
          </a:p>
        </p:txBody>
      </p:sp>
    </p:spTree>
    <p:extLst>
      <p:ext uri="{BB962C8B-B14F-4D97-AF65-F5344CB8AC3E}">
        <p14:creationId xmlns:p14="http://schemas.microsoft.com/office/powerpoint/2010/main" val="13785573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0F536D66-36BA-48BA-86C5-73BDD541230F}" type="datetimeFigureOut">
              <a:rPr lang="sl-SI" smtClean="0"/>
              <a:t>11. 12. 2019</a:t>
            </a:fld>
            <a:endParaRPr lang="sl-SI"/>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sl-SI"/>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8CE2BBB-6B40-4B91-87F7-7988BC68E9B8}" type="slidenum">
              <a:rPr lang="sl-SI" smtClean="0"/>
              <a:t>‹#›</a:t>
            </a:fld>
            <a:endParaRPr lang="sl-SI"/>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sl-SI"/>
              <a:t>Uredite slog naslova matrice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a:t>Uredite slog podnaslova matrice</a:t>
            </a:r>
            <a:endParaRPr lang="en-US" dirty="0"/>
          </a:p>
        </p:txBody>
      </p:sp>
    </p:spTree>
  </p:cSld>
  <p:clrMapOvr>
    <a:overrideClrMapping bg1="dk1" tx1="lt1" bg2="dk2" tx2="lt2" accent1="accent1" accent2="accent2" accent3="accent3" accent4="accent4" accent5="accent5" accent6="accent6" hlink="hlink" folHlink="folHlink"/>
  </p:clrMapOvr>
  <p:transition spd="slow">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a:p>
        </p:txBody>
      </p:sp>
      <p:sp>
        <p:nvSpPr>
          <p:cNvPr id="3" name="Vertical Text Placeholder 2"/>
          <p:cNvSpPr>
            <a:spLocks noGrp="1"/>
          </p:cNvSpPr>
          <p:nvPr>
            <p:ph type="body" orient="vert" idx="1"/>
          </p:nvPr>
        </p:nvSpPr>
        <p:spPr/>
        <p:txBody>
          <a:bodyPr vert="eaVert" anchor="ct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Date Placeholder 3"/>
          <p:cNvSpPr>
            <a:spLocks noGrp="1"/>
          </p:cNvSpPr>
          <p:nvPr>
            <p:ph type="dt" sz="half" idx="10"/>
          </p:nvPr>
        </p:nvSpPr>
        <p:spPr/>
        <p:txBody>
          <a:bodyPr/>
          <a:lstStyle/>
          <a:p>
            <a:fld id="{0F536D66-36BA-48BA-86C5-73BDD541230F}" type="datetimeFigureOut">
              <a:rPr lang="sl-SI" smtClean="0"/>
              <a:t>11. 12. 2019</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28CE2BBB-6B40-4B91-87F7-7988BC68E9B8}" type="slidenum">
              <a:rPr lang="sl-SI" smtClean="0"/>
              <a:t>‹#›</a:t>
            </a:fld>
            <a:endParaRPr lang="sl-SI"/>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slow">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sl-SI"/>
              <a:t>Uredite slog naslova matrice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Date Placeholder 3"/>
          <p:cNvSpPr>
            <a:spLocks noGrp="1"/>
          </p:cNvSpPr>
          <p:nvPr>
            <p:ph type="dt" sz="half" idx="10"/>
          </p:nvPr>
        </p:nvSpPr>
        <p:spPr/>
        <p:txBody>
          <a:bodyPr/>
          <a:lstStyle/>
          <a:p>
            <a:fld id="{0F536D66-36BA-48BA-86C5-73BDD541230F}" type="datetimeFigureOut">
              <a:rPr lang="sl-SI" smtClean="0"/>
              <a:t>11. 12. 2019</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28CE2BBB-6B40-4B91-87F7-7988BC68E9B8}" type="slidenum">
              <a:rPr lang="sl-SI" smtClean="0"/>
              <a:t>‹#›</a:t>
            </a:fld>
            <a:endParaRPr lang="sl-SI"/>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slow">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a:t>Uredite slog naslova matrice</a:t>
            </a: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a:t>Uredite slog podnaslova matrice</a:t>
            </a:r>
          </a:p>
        </p:txBody>
      </p:sp>
      <p:sp>
        <p:nvSpPr>
          <p:cNvPr id="4" name="Ograda datuma 3"/>
          <p:cNvSpPr>
            <a:spLocks noGrp="1"/>
          </p:cNvSpPr>
          <p:nvPr>
            <p:ph type="dt" sz="half" idx="10"/>
          </p:nvPr>
        </p:nvSpPr>
        <p:spPr/>
        <p:txBody>
          <a:bodyPr/>
          <a:lstStyle/>
          <a:p>
            <a:fld id="{A456BA8C-6080-4CA9-A0EA-CDB37D91049D}" type="datetimeFigureOut">
              <a:rPr lang="sl-SI" smtClean="0"/>
              <a:t>11. 12. 2019</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7E5243DA-A4DC-49D5-A084-47B525A7813A}" type="slidenum">
              <a:rPr lang="sl-SI" smtClean="0"/>
              <a:t>‹#›</a:t>
            </a:fld>
            <a:endParaRPr lang="sl-SI"/>
          </a:p>
        </p:txBody>
      </p:sp>
    </p:spTree>
    <p:extLst>
      <p:ext uri="{BB962C8B-B14F-4D97-AF65-F5344CB8AC3E}">
        <p14:creationId xmlns:p14="http://schemas.microsoft.com/office/powerpoint/2010/main" val="20597854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grada vsebine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p:cNvSpPr>
            <a:spLocks noGrp="1"/>
          </p:cNvSpPr>
          <p:nvPr>
            <p:ph type="dt" sz="half" idx="10"/>
          </p:nvPr>
        </p:nvSpPr>
        <p:spPr/>
        <p:txBody>
          <a:bodyPr/>
          <a:lstStyle/>
          <a:p>
            <a:fld id="{A456BA8C-6080-4CA9-A0EA-CDB37D91049D}" type="datetimeFigureOut">
              <a:rPr lang="sl-SI" smtClean="0"/>
              <a:t>11. 12. 2019</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7E5243DA-A4DC-49D5-A084-47B525A7813A}" type="slidenum">
              <a:rPr lang="sl-SI" smtClean="0"/>
              <a:t>‹#›</a:t>
            </a:fld>
            <a:endParaRPr lang="sl-SI"/>
          </a:p>
        </p:txBody>
      </p:sp>
    </p:spTree>
    <p:extLst>
      <p:ext uri="{BB962C8B-B14F-4D97-AF65-F5344CB8AC3E}">
        <p14:creationId xmlns:p14="http://schemas.microsoft.com/office/powerpoint/2010/main" val="8369688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a:t>Uredite slog naslova matrice</a:t>
            </a:r>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4" name="Ograda datuma 3"/>
          <p:cNvSpPr>
            <a:spLocks noGrp="1"/>
          </p:cNvSpPr>
          <p:nvPr>
            <p:ph type="dt" sz="half" idx="10"/>
          </p:nvPr>
        </p:nvSpPr>
        <p:spPr/>
        <p:txBody>
          <a:bodyPr/>
          <a:lstStyle/>
          <a:p>
            <a:fld id="{A456BA8C-6080-4CA9-A0EA-CDB37D91049D}" type="datetimeFigureOut">
              <a:rPr lang="sl-SI" smtClean="0"/>
              <a:t>11. 12. 2019</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7E5243DA-A4DC-49D5-A084-47B525A7813A}" type="slidenum">
              <a:rPr lang="sl-SI" smtClean="0"/>
              <a:t>‹#›</a:t>
            </a:fld>
            <a:endParaRPr lang="sl-SI"/>
          </a:p>
        </p:txBody>
      </p:sp>
    </p:spTree>
    <p:extLst>
      <p:ext uri="{BB962C8B-B14F-4D97-AF65-F5344CB8AC3E}">
        <p14:creationId xmlns:p14="http://schemas.microsoft.com/office/powerpoint/2010/main" val="1891156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datuma 4"/>
          <p:cNvSpPr>
            <a:spLocks noGrp="1"/>
          </p:cNvSpPr>
          <p:nvPr>
            <p:ph type="dt" sz="half" idx="10"/>
          </p:nvPr>
        </p:nvSpPr>
        <p:spPr/>
        <p:txBody>
          <a:bodyPr/>
          <a:lstStyle/>
          <a:p>
            <a:fld id="{A456BA8C-6080-4CA9-A0EA-CDB37D91049D}" type="datetimeFigureOut">
              <a:rPr lang="sl-SI" smtClean="0"/>
              <a:t>11. 12. 2019</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7E5243DA-A4DC-49D5-A084-47B525A7813A}" type="slidenum">
              <a:rPr lang="sl-SI" smtClean="0"/>
              <a:t>‹#›</a:t>
            </a:fld>
            <a:endParaRPr lang="sl-SI"/>
          </a:p>
        </p:txBody>
      </p:sp>
    </p:spTree>
    <p:extLst>
      <p:ext uri="{BB962C8B-B14F-4D97-AF65-F5344CB8AC3E}">
        <p14:creationId xmlns:p14="http://schemas.microsoft.com/office/powerpoint/2010/main" val="36427124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a:t>Uredite slog naslova matrice</a:t>
            </a:r>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Ograda datuma 6"/>
          <p:cNvSpPr>
            <a:spLocks noGrp="1"/>
          </p:cNvSpPr>
          <p:nvPr>
            <p:ph type="dt" sz="half" idx="10"/>
          </p:nvPr>
        </p:nvSpPr>
        <p:spPr/>
        <p:txBody>
          <a:bodyPr/>
          <a:lstStyle/>
          <a:p>
            <a:fld id="{A456BA8C-6080-4CA9-A0EA-CDB37D91049D}" type="datetimeFigureOut">
              <a:rPr lang="sl-SI" smtClean="0"/>
              <a:t>11. 12. 2019</a:t>
            </a:fld>
            <a:endParaRPr lang="sl-SI"/>
          </a:p>
        </p:txBody>
      </p:sp>
      <p:sp>
        <p:nvSpPr>
          <p:cNvPr id="8" name="Ograda noge 7"/>
          <p:cNvSpPr>
            <a:spLocks noGrp="1"/>
          </p:cNvSpPr>
          <p:nvPr>
            <p:ph type="ftr" sz="quarter" idx="11"/>
          </p:nvPr>
        </p:nvSpPr>
        <p:spPr/>
        <p:txBody>
          <a:bodyPr/>
          <a:lstStyle/>
          <a:p>
            <a:endParaRPr lang="sl-SI"/>
          </a:p>
        </p:txBody>
      </p:sp>
      <p:sp>
        <p:nvSpPr>
          <p:cNvPr id="9" name="Ograda številke diapozitiva 8"/>
          <p:cNvSpPr>
            <a:spLocks noGrp="1"/>
          </p:cNvSpPr>
          <p:nvPr>
            <p:ph type="sldNum" sz="quarter" idx="12"/>
          </p:nvPr>
        </p:nvSpPr>
        <p:spPr/>
        <p:txBody>
          <a:bodyPr/>
          <a:lstStyle/>
          <a:p>
            <a:fld id="{7E5243DA-A4DC-49D5-A084-47B525A7813A}" type="slidenum">
              <a:rPr lang="sl-SI" smtClean="0"/>
              <a:t>‹#›</a:t>
            </a:fld>
            <a:endParaRPr lang="sl-SI"/>
          </a:p>
        </p:txBody>
      </p:sp>
    </p:spTree>
    <p:extLst>
      <p:ext uri="{BB962C8B-B14F-4D97-AF65-F5344CB8AC3E}">
        <p14:creationId xmlns:p14="http://schemas.microsoft.com/office/powerpoint/2010/main" val="33323264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grada datuma 2"/>
          <p:cNvSpPr>
            <a:spLocks noGrp="1"/>
          </p:cNvSpPr>
          <p:nvPr>
            <p:ph type="dt" sz="half" idx="10"/>
          </p:nvPr>
        </p:nvSpPr>
        <p:spPr/>
        <p:txBody>
          <a:bodyPr/>
          <a:lstStyle/>
          <a:p>
            <a:fld id="{A456BA8C-6080-4CA9-A0EA-CDB37D91049D}" type="datetimeFigureOut">
              <a:rPr lang="sl-SI" smtClean="0"/>
              <a:t>11. 12. 2019</a:t>
            </a:fld>
            <a:endParaRPr lang="sl-SI"/>
          </a:p>
        </p:txBody>
      </p:sp>
      <p:sp>
        <p:nvSpPr>
          <p:cNvPr id="4" name="Ograda noge 3"/>
          <p:cNvSpPr>
            <a:spLocks noGrp="1"/>
          </p:cNvSpPr>
          <p:nvPr>
            <p:ph type="ftr" sz="quarter" idx="11"/>
          </p:nvPr>
        </p:nvSpPr>
        <p:spPr/>
        <p:txBody>
          <a:bodyPr/>
          <a:lstStyle/>
          <a:p>
            <a:endParaRPr lang="sl-SI"/>
          </a:p>
        </p:txBody>
      </p:sp>
      <p:sp>
        <p:nvSpPr>
          <p:cNvPr id="5" name="Ograda številke diapozitiva 4"/>
          <p:cNvSpPr>
            <a:spLocks noGrp="1"/>
          </p:cNvSpPr>
          <p:nvPr>
            <p:ph type="sldNum" sz="quarter" idx="12"/>
          </p:nvPr>
        </p:nvSpPr>
        <p:spPr/>
        <p:txBody>
          <a:bodyPr/>
          <a:lstStyle/>
          <a:p>
            <a:fld id="{7E5243DA-A4DC-49D5-A084-47B525A7813A}" type="slidenum">
              <a:rPr lang="sl-SI" smtClean="0"/>
              <a:t>‹#›</a:t>
            </a:fld>
            <a:endParaRPr lang="sl-SI"/>
          </a:p>
        </p:txBody>
      </p:sp>
    </p:spTree>
    <p:extLst>
      <p:ext uri="{BB962C8B-B14F-4D97-AF65-F5344CB8AC3E}">
        <p14:creationId xmlns:p14="http://schemas.microsoft.com/office/powerpoint/2010/main" val="27696191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A456BA8C-6080-4CA9-A0EA-CDB37D91049D}" type="datetimeFigureOut">
              <a:rPr lang="sl-SI" smtClean="0"/>
              <a:t>11. 12. 2019</a:t>
            </a:fld>
            <a:endParaRPr lang="sl-SI"/>
          </a:p>
        </p:txBody>
      </p:sp>
      <p:sp>
        <p:nvSpPr>
          <p:cNvPr id="3" name="Ograda noge 2"/>
          <p:cNvSpPr>
            <a:spLocks noGrp="1"/>
          </p:cNvSpPr>
          <p:nvPr>
            <p:ph type="ftr" sz="quarter" idx="11"/>
          </p:nvPr>
        </p:nvSpPr>
        <p:spPr/>
        <p:txBody>
          <a:bodyPr/>
          <a:lstStyle/>
          <a:p>
            <a:endParaRPr lang="sl-SI"/>
          </a:p>
        </p:txBody>
      </p:sp>
      <p:sp>
        <p:nvSpPr>
          <p:cNvPr id="4" name="Ograda številke diapozitiva 3"/>
          <p:cNvSpPr>
            <a:spLocks noGrp="1"/>
          </p:cNvSpPr>
          <p:nvPr>
            <p:ph type="sldNum" sz="quarter" idx="12"/>
          </p:nvPr>
        </p:nvSpPr>
        <p:spPr/>
        <p:txBody>
          <a:bodyPr/>
          <a:lstStyle/>
          <a:p>
            <a:fld id="{7E5243DA-A4DC-49D5-A084-47B525A7813A}" type="slidenum">
              <a:rPr lang="sl-SI" smtClean="0"/>
              <a:t>‹#›</a:t>
            </a:fld>
            <a:endParaRPr lang="sl-SI"/>
          </a:p>
        </p:txBody>
      </p:sp>
    </p:spTree>
    <p:extLst>
      <p:ext uri="{BB962C8B-B14F-4D97-AF65-F5344CB8AC3E}">
        <p14:creationId xmlns:p14="http://schemas.microsoft.com/office/powerpoint/2010/main" val="18310988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a:t>Uredite slog naslova matrice</a:t>
            </a:r>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5" name="Ograda datuma 4"/>
          <p:cNvSpPr>
            <a:spLocks noGrp="1"/>
          </p:cNvSpPr>
          <p:nvPr>
            <p:ph type="dt" sz="half" idx="10"/>
          </p:nvPr>
        </p:nvSpPr>
        <p:spPr/>
        <p:txBody>
          <a:bodyPr/>
          <a:lstStyle/>
          <a:p>
            <a:fld id="{A456BA8C-6080-4CA9-A0EA-CDB37D91049D}" type="datetimeFigureOut">
              <a:rPr lang="sl-SI" smtClean="0"/>
              <a:t>11. 12. 2019</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7E5243DA-A4DC-49D5-A084-47B525A7813A}" type="slidenum">
              <a:rPr lang="sl-SI" smtClean="0"/>
              <a:t>‹#›</a:t>
            </a:fld>
            <a:endParaRPr lang="sl-SI"/>
          </a:p>
        </p:txBody>
      </p:sp>
    </p:spTree>
    <p:extLst>
      <p:ext uri="{BB962C8B-B14F-4D97-AF65-F5344CB8AC3E}">
        <p14:creationId xmlns:p14="http://schemas.microsoft.com/office/powerpoint/2010/main" val="377095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Date Placeholder 3"/>
          <p:cNvSpPr>
            <a:spLocks noGrp="1"/>
          </p:cNvSpPr>
          <p:nvPr>
            <p:ph type="dt" sz="half" idx="10"/>
          </p:nvPr>
        </p:nvSpPr>
        <p:spPr/>
        <p:txBody>
          <a:bodyPr/>
          <a:lstStyle/>
          <a:p>
            <a:fld id="{0F536D66-36BA-48BA-86C5-73BDD541230F}" type="datetimeFigureOut">
              <a:rPr lang="sl-SI" smtClean="0"/>
              <a:t>11. 12. 2019</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28CE2BBB-6B40-4B91-87F7-7988BC68E9B8}" type="slidenum">
              <a:rPr lang="sl-SI" smtClean="0"/>
              <a:t>‹#›</a:t>
            </a:fld>
            <a:endParaRPr lang="sl-SI"/>
          </a:p>
        </p:txBody>
      </p:sp>
      <p:sp>
        <p:nvSpPr>
          <p:cNvPr id="11" name="Title 10"/>
          <p:cNvSpPr>
            <a:spLocks noGrp="1"/>
          </p:cNvSpPr>
          <p:nvPr>
            <p:ph type="title"/>
          </p:nvPr>
        </p:nvSpPr>
        <p:spPr/>
        <p:txBody>
          <a:bodyPr/>
          <a:lstStyle/>
          <a:p>
            <a:r>
              <a:rPr lang="sl-SI"/>
              <a:t>Uredite slog naslova matrice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transition spd="slow">
    <p:pull/>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a:t>Uredite slog naslova matrice</a:t>
            </a:r>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5" name="Ograda datuma 4"/>
          <p:cNvSpPr>
            <a:spLocks noGrp="1"/>
          </p:cNvSpPr>
          <p:nvPr>
            <p:ph type="dt" sz="half" idx="10"/>
          </p:nvPr>
        </p:nvSpPr>
        <p:spPr/>
        <p:txBody>
          <a:bodyPr/>
          <a:lstStyle/>
          <a:p>
            <a:fld id="{A456BA8C-6080-4CA9-A0EA-CDB37D91049D}" type="datetimeFigureOut">
              <a:rPr lang="sl-SI" smtClean="0"/>
              <a:t>11. 12. 2019</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7E5243DA-A4DC-49D5-A084-47B525A7813A}" type="slidenum">
              <a:rPr lang="sl-SI" smtClean="0"/>
              <a:t>‹#›</a:t>
            </a:fld>
            <a:endParaRPr lang="sl-SI"/>
          </a:p>
        </p:txBody>
      </p:sp>
    </p:spTree>
    <p:extLst>
      <p:ext uri="{BB962C8B-B14F-4D97-AF65-F5344CB8AC3E}">
        <p14:creationId xmlns:p14="http://schemas.microsoft.com/office/powerpoint/2010/main" val="40555730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grada navpičnega besedila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p:cNvSpPr>
            <a:spLocks noGrp="1"/>
          </p:cNvSpPr>
          <p:nvPr>
            <p:ph type="dt" sz="half" idx="10"/>
          </p:nvPr>
        </p:nvSpPr>
        <p:spPr/>
        <p:txBody>
          <a:bodyPr/>
          <a:lstStyle/>
          <a:p>
            <a:fld id="{A456BA8C-6080-4CA9-A0EA-CDB37D91049D}" type="datetimeFigureOut">
              <a:rPr lang="sl-SI" smtClean="0"/>
              <a:t>11. 12. 2019</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7E5243DA-A4DC-49D5-A084-47B525A7813A}" type="slidenum">
              <a:rPr lang="sl-SI" smtClean="0"/>
              <a:t>‹#›</a:t>
            </a:fld>
            <a:endParaRPr lang="sl-SI"/>
          </a:p>
        </p:txBody>
      </p:sp>
    </p:spTree>
    <p:extLst>
      <p:ext uri="{BB962C8B-B14F-4D97-AF65-F5344CB8AC3E}">
        <p14:creationId xmlns:p14="http://schemas.microsoft.com/office/powerpoint/2010/main" val="42253300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a:t>Uredite slog naslova matrice</a:t>
            </a:r>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p:cNvSpPr>
            <a:spLocks noGrp="1"/>
          </p:cNvSpPr>
          <p:nvPr>
            <p:ph type="dt" sz="half" idx="10"/>
          </p:nvPr>
        </p:nvSpPr>
        <p:spPr/>
        <p:txBody>
          <a:bodyPr/>
          <a:lstStyle/>
          <a:p>
            <a:fld id="{A456BA8C-6080-4CA9-A0EA-CDB37D91049D}" type="datetimeFigureOut">
              <a:rPr lang="sl-SI" smtClean="0"/>
              <a:t>11. 12. 2019</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7E5243DA-A4DC-49D5-A084-47B525A7813A}" type="slidenum">
              <a:rPr lang="sl-SI" smtClean="0"/>
              <a:t>‹#›</a:t>
            </a:fld>
            <a:endParaRPr lang="sl-SI"/>
          </a:p>
        </p:txBody>
      </p:sp>
    </p:spTree>
    <p:extLst>
      <p:ext uri="{BB962C8B-B14F-4D97-AF65-F5344CB8AC3E}">
        <p14:creationId xmlns:p14="http://schemas.microsoft.com/office/powerpoint/2010/main" val="3946102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sl-SI"/>
              <a:t>Uredite slog naslova matrice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4" name="Date Placeholder 3"/>
          <p:cNvSpPr>
            <a:spLocks noGrp="1"/>
          </p:cNvSpPr>
          <p:nvPr>
            <p:ph type="dt" sz="half" idx="10"/>
          </p:nvPr>
        </p:nvSpPr>
        <p:spPr/>
        <p:txBody>
          <a:bodyPr/>
          <a:lstStyle/>
          <a:p>
            <a:fld id="{0F536D66-36BA-48BA-86C5-73BDD541230F}" type="datetimeFigureOut">
              <a:rPr lang="sl-SI" smtClean="0"/>
              <a:t>11. 12. 2019</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28CE2BBB-6B40-4B91-87F7-7988BC68E9B8}" type="slidenum">
              <a:rPr lang="sl-SI" smtClean="0"/>
              <a:t>‹#›</a:t>
            </a:fld>
            <a:endParaRPr lang="sl-SI"/>
          </a:p>
        </p:txBody>
      </p:sp>
    </p:spTree>
  </p:cSld>
  <p:clrMapOvr>
    <a:overrideClrMapping bg1="lt1" tx1="dk1" bg2="lt2" tx2="dk2" accent1="accent1" accent2="accent2" accent3="accent3" accent4="accent4" accent5="accent5" accent6="accent6" hlink="hlink" folHlink="folHlink"/>
  </p:clrMapOvr>
  <p:transition spd="slow">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F536D66-36BA-48BA-86C5-73BDD541230F}" type="datetimeFigureOut">
              <a:rPr lang="sl-SI" smtClean="0"/>
              <a:t>11. 12. 2019</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28CE2BBB-6B40-4B91-87F7-7988BC68E9B8}" type="slidenum">
              <a:rPr lang="sl-SI" smtClean="0"/>
              <a:t>‹#›</a:t>
            </a:fld>
            <a:endParaRPr lang="sl-SI"/>
          </a:p>
        </p:txBody>
      </p:sp>
      <p:sp>
        <p:nvSpPr>
          <p:cNvPr id="12" name="Title 11"/>
          <p:cNvSpPr>
            <a:spLocks noGrp="1"/>
          </p:cNvSpPr>
          <p:nvPr>
            <p:ph type="title"/>
          </p:nvPr>
        </p:nvSpPr>
        <p:spPr/>
        <p:txBody>
          <a:bodyPr/>
          <a:lstStyle>
            <a:lvl1pPr>
              <a:defRPr>
                <a:solidFill>
                  <a:schemeClr val="tx2"/>
                </a:solidFill>
              </a:defRPr>
            </a:lvl1pPr>
          </a:lstStyle>
          <a:p>
            <a:r>
              <a:rPr lang="sl-SI"/>
              <a:t>Uredite slog naslova matrice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Tree>
  </p:cSld>
  <p:clrMapOvr>
    <a:masterClrMapping/>
  </p:clrMapOvr>
  <p:transition spd="slow">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l-SI"/>
              <a:t>Uredite slog naslova matrice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7" name="Date Placeholder 6"/>
          <p:cNvSpPr>
            <a:spLocks noGrp="1"/>
          </p:cNvSpPr>
          <p:nvPr>
            <p:ph type="dt" sz="half" idx="10"/>
          </p:nvPr>
        </p:nvSpPr>
        <p:spPr/>
        <p:txBody>
          <a:bodyPr/>
          <a:lstStyle/>
          <a:p>
            <a:fld id="{0F536D66-36BA-48BA-86C5-73BDD541230F}" type="datetimeFigureOut">
              <a:rPr lang="sl-SI" smtClean="0"/>
              <a:t>11. 12. 2019</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28CE2BBB-6B40-4B91-87F7-7988BC68E9B8}" type="slidenum">
              <a:rPr lang="sl-SI" smtClean="0"/>
              <a:t>‹#›</a:t>
            </a:fld>
            <a:endParaRPr lang="sl-SI"/>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slow">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dirty="0"/>
          </a:p>
        </p:txBody>
      </p:sp>
      <p:sp>
        <p:nvSpPr>
          <p:cNvPr id="3" name="Date Placeholder 2"/>
          <p:cNvSpPr>
            <a:spLocks noGrp="1"/>
          </p:cNvSpPr>
          <p:nvPr>
            <p:ph type="dt" sz="half" idx="10"/>
          </p:nvPr>
        </p:nvSpPr>
        <p:spPr/>
        <p:txBody>
          <a:bodyPr/>
          <a:lstStyle/>
          <a:p>
            <a:fld id="{0F536D66-36BA-48BA-86C5-73BDD541230F}" type="datetimeFigureOut">
              <a:rPr lang="sl-SI" smtClean="0"/>
              <a:t>11. 12. 2019</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28CE2BBB-6B40-4B91-87F7-7988BC68E9B8}" type="slidenum">
              <a:rPr lang="sl-SI" smtClean="0"/>
              <a:t>‹#›</a:t>
            </a:fld>
            <a:endParaRPr lang="sl-SI"/>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slow">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536D66-36BA-48BA-86C5-73BDD541230F}" type="datetimeFigureOut">
              <a:rPr lang="sl-SI" smtClean="0"/>
              <a:t>11. 12. 2019</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28CE2BBB-6B40-4B91-87F7-7988BC68E9B8}" type="slidenum">
              <a:rPr lang="sl-SI" smtClean="0"/>
              <a:t>‹#›</a:t>
            </a:fld>
            <a:endParaRPr lang="sl-SI"/>
          </a:p>
        </p:txBody>
      </p:sp>
    </p:spTree>
  </p:cSld>
  <p:clrMapOvr>
    <a:masterClrMapping/>
  </p:clrMapOvr>
  <p:transition spd="slow">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sl-SI"/>
              <a:t>Uredite slog naslova matrice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5" name="Date Placeholder 4"/>
          <p:cNvSpPr>
            <a:spLocks noGrp="1"/>
          </p:cNvSpPr>
          <p:nvPr>
            <p:ph type="dt" sz="half" idx="10"/>
          </p:nvPr>
        </p:nvSpPr>
        <p:spPr/>
        <p:txBody>
          <a:bodyPr/>
          <a:lstStyle/>
          <a:p>
            <a:fld id="{0F536D66-36BA-48BA-86C5-73BDD541230F}" type="datetimeFigureOut">
              <a:rPr lang="sl-SI" smtClean="0"/>
              <a:t>11. 12. 2019</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28CE2BBB-6B40-4B91-87F7-7988BC68E9B8}" type="slidenum">
              <a:rPr lang="sl-SI" smtClean="0"/>
              <a:t>‹#›</a:t>
            </a:fld>
            <a:endParaRPr lang="sl-SI"/>
          </a:p>
        </p:txBody>
      </p:sp>
    </p:spTree>
  </p:cSld>
  <p:clrMapOvr>
    <a:masterClrMapping/>
  </p:clrMapOvr>
  <p:transition spd="slow">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sl-SI"/>
              <a:t>Uredite slog naslova matrice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a:t>Kliknite ikono, če želite dodati sliko</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5" name="Date Placeholder 4"/>
          <p:cNvSpPr>
            <a:spLocks noGrp="1"/>
          </p:cNvSpPr>
          <p:nvPr>
            <p:ph type="dt" sz="half" idx="10"/>
          </p:nvPr>
        </p:nvSpPr>
        <p:spPr/>
        <p:txBody>
          <a:bodyPr/>
          <a:lstStyle/>
          <a:p>
            <a:fld id="{0F536D66-36BA-48BA-86C5-73BDD541230F}" type="datetimeFigureOut">
              <a:rPr lang="sl-SI" smtClean="0"/>
              <a:t>11. 12. 2019</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28CE2BBB-6B40-4B91-87F7-7988BC68E9B8}" type="slidenum">
              <a:rPr lang="sl-SI" smtClean="0"/>
              <a:t>‹#›</a:t>
            </a:fld>
            <a:endParaRPr lang="sl-SI"/>
          </a:p>
        </p:txBody>
      </p:sp>
    </p:spTree>
  </p:cSld>
  <p:clrMapOvr>
    <a:masterClrMapping/>
  </p:clrMapOvr>
  <p:transition spd="slow">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sl-SI"/>
              <a:t>Uredite slog naslova matrice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0F536D66-36BA-48BA-86C5-73BDD541230F}" type="datetimeFigureOut">
              <a:rPr lang="sl-SI" smtClean="0"/>
              <a:t>11. 12. 2019</a:t>
            </a:fld>
            <a:endParaRPr lang="sl-SI"/>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sl-SI"/>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28CE2BBB-6B40-4B91-87F7-7988BC68E9B8}" type="slidenum">
              <a:rPr lang="sl-SI" smtClean="0"/>
              <a:t>‹#›</a:t>
            </a:fld>
            <a:endParaRPr lang="sl-SI"/>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ransition spd="slow">
    <p:pull/>
  </p:transition>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grada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l-SI"/>
              <a:t>Uredite slog naslova matrice</a:t>
            </a:r>
          </a:p>
        </p:txBody>
      </p:sp>
      <p:sp>
        <p:nvSpPr>
          <p:cNvPr id="3" name="Ograda besedil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56BA8C-6080-4CA9-A0EA-CDB37D91049D}" type="datetimeFigureOut">
              <a:rPr lang="sl-SI" smtClean="0"/>
              <a:t>11. 12. 2019</a:t>
            </a:fld>
            <a:endParaRPr lang="sl-SI"/>
          </a:p>
        </p:txBody>
      </p:sp>
      <p:sp>
        <p:nvSpPr>
          <p:cNvPr id="5" name="Ograda no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grada številke diapoz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5243DA-A4DC-49D5-A084-47B525A7813A}" type="slidenum">
              <a:rPr lang="sl-SI" smtClean="0"/>
              <a:t>‹#›</a:t>
            </a:fld>
            <a:endParaRPr lang="sl-SI"/>
          </a:p>
        </p:txBody>
      </p:sp>
    </p:spTree>
    <p:extLst>
      <p:ext uri="{BB962C8B-B14F-4D97-AF65-F5344CB8AC3E}">
        <p14:creationId xmlns:p14="http://schemas.microsoft.com/office/powerpoint/2010/main" val="98806325"/>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sklad-kadri.si/"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mojaizbira.si/" TargetMode="External"/><Relationship Id="rId2" Type="http://schemas.openxmlformats.org/officeDocument/2006/relationships/hyperlink" Target="http://www.os-luce.si/karierna-orientacija/" TargetMode="External"/><Relationship Id="rId1" Type="http://schemas.openxmlformats.org/officeDocument/2006/relationships/slideLayout" Target="../slideLayouts/slideLayout2.xml"/><Relationship Id="rId5" Type="http://schemas.openxmlformats.org/officeDocument/2006/relationships/hyperlink" Target="http://www.ess.gov.si/" TargetMode="External"/><Relationship Id="rId4" Type="http://schemas.openxmlformats.org/officeDocument/2006/relationships/hyperlink" Target="http://www.mizs.gov.si/si/delovna_podrocja/direktorat_za_srednje_in_visje_solstvo_ter_izobrazevanje_odraslih/srednjesolsko_izobrazevanj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normAutofit fontScale="90000"/>
          </a:bodyPr>
          <a:lstStyle/>
          <a:p>
            <a:r>
              <a:rPr lang="sl-SI" dirty="0"/>
              <a:t>KARIERNA</a:t>
            </a:r>
            <a:br>
              <a:rPr lang="sl-SI" dirty="0"/>
            </a:br>
            <a:r>
              <a:rPr lang="sl-SI" dirty="0"/>
              <a:t>ORIENTACIJA</a:t>
            </a:r>
            <a:br>
              <a:rPr lang="sl-SI" dirty="0"/>
            </a:br>
            <a:endParaRPr lang="sl-SI" dirty="0"/>
          </a:p>
        </p:txBody>
      </p:sp>
      <p:sp>
        <p:nvSpPr>
          <p:cNvPr id="3" name="Podnaslov 2"/>
          <p:cNvSpPr>
            <a:spLocks noGrp="1"/>
          </p:cNvSpPr>
          <p:nvPr>
            <p:ph type="subTitle" idx="1"/>
          </p:nvPr>
        </p:nvSpPr>
        <p:spPr/>
        <p:txBody>
          <a:bodyPr/>
          <a:lstStyle/>
          <a:p>
            <a:endParaRPr lang="sl-SI" dirty="0"/>
          </a:p>
        </p:txBody>
      </p:sp>
    </p:spTree>
    <p:extLst>
      <p:ext uri="{BB962C8B-B14F-4D97-AF65-F5344CB8AC3E}">
        <p14:creationId xmlns:p14="http://schemas.microsoft.com/office/powerpoint/2010/main" val="135055830"/>
      </p:ext>
    </p:extLst>
  </p:cSld>
  <p:clrMapOvr>
    <a:masterClrMapping/>
  </p:clrMapOvr>
  <p:transition spd="slow">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395536" y="1556792"/>
            <a:ext cx="8229600" cy="4525963"/>
          </a:xfrm>
        </p:spPr>
        <p:txBody>
          <a:bodyPr/>
          <a:lstStyle/>
          <a:p>
            <a:pPr marL="0" indent="0" algn="ctr">
              <a:buNone/>
            </a:pPr>
            <a:endParaRPr lang="sl-SI" dirty="0"/>
          </a:p>
          <a:p>
            <a:pPr marL="0" indent="0" algn="ctr">
              <a:buNone/>
            </a:pPr>
            <a:endParaRPr lang="sl-SI" dirty="0"/>
          </a:p>
          <a:p>
            <a:pPr marL="0" indent="0" algn="ctr">
              <a:buNone/>
            </a:pPr>
            <a:r>
              <a:rPr lang="sl-SI" sz="3200" dirty="0"/>
              <a:t>Vsak odda ENO izpolnjeno prijavnico  na osnovni šoli (april). Izpolnimo jo skupaj.</a:t>
            </a:r>
          </a:p>
          <a:p>
            <a:pPr algn="ctr"/>
            <a:endParaRPr lang="sl-SI" dirty="0"/>
          </a:p>
          <a:p>
            <a:pPr marL="0" indent="0" algn="ctr">
              <a:buNone/>
            </a:pPr>
            <a:endParaRPr lang="sl-SI" dirty="0"/>
          </a:p>
        </p:txBody>
      </p:sp>
      <p:sp>
        <p:nvSpPr>
          <p:cNvPr id="2" name="Naslov 1"/>
          <p:cNvSpPr>
            <a:spLocks noGrp="1"/>
          </p:cNvSpPr>
          <p:nvPr>
            <p:ph type="title"/>
          </p:nvPr>
        </p:nvSpPr>
        <p:spPr/>
        <p:txBody>
          <a:bodyPr>
            <a:normAutofit fontScale="90000"/>
          </a:bodyPr>
          <a:lstStyle/>
          <a:p>
            <a:r>
              <a:rPr lang="sl-SI" dirty="0"/>
              <a:t>PRIJAVA ZA VPIS</a:t>
            </a:r>
            <a:br>
              <a:rPr lang="sl-SI" dirty="0"/>
            </a:br>
            <a:endParaRPr lang="sl-SI" dirty="0"/>
          </a:p>
        </p:txBody>
      </p:sp>
    </p:spTree>
    <p:extLst>
      <p:ext uri="{BB962C8B-B14F-4D97-AF65-F5344CB8AC3E}">
        <p14:creationId xmlns:p14="http://schemas.microsoft.com/office/powerpoint/2010/main" val="165556759"/>
      </p:ext>
    </p:extLst>
  </p:cSld>
  <p:clrMapOvr>
    <a:masterClrMapping/>
  </p:clrMapOvr>
  <p:transition spd="slow">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699247" y="2248347"/>
            <a:ext cx="7745505" cy="4276997"/>
          </a:xfrm>
        </p:spPr>
        <p:txBody>
          <a:bodyPr>
            <a:normAutofit fontScale="92500" lnSpcReduction="10000"/>
          </a:bodyPr>
          <a:lstStyle/>
          <a:p>
            <a:r>
              <a:rPr lang="sl-SI" dirty="0"/>
              <a:t>POTUJOČA RAZSTAVA POKLICEV (˝Grem se učit kar hočem bit˝)</a:t>
            </a:r>
          </a:p>
          <a:p>
            <a:endParaRPr lang="sl-SI" dirty="0"/>
          </a:p>
          <a:p>
            <a:r>
              <a:rPr lang="sl-SI" dirty="0"/>
              <a:t>0,5 ure na teden karierna orientacija s svetovalno delavko,</a:t>
            </a:r>
          </a:p>
          <a:p>
            <a:pPr marL="0" indent="0">
              <a:buNone/>
            </a:pPr>
            <a:endParaRPr lang="sl-SI" dirty="0"/>
          </a:p>
          <a:p>
            <a:r>
              <a:rPr lang="sl-SI" dirty="0"/>
              <a:t>oglasna deska v šoli,</a:t>
            </a:r>
          </a:p>
          <a:p>
            <a:pPr marL="0" indent="0">
              <a:buNone/>
            </a:pPr>
            <a:endParaRPr lang="sl-SI" dirty="0"/>
          </a:p>
          <a:p>
            <a:r>
              <a:rPr lang="sl-SI" dirty="0"/>
              <a:t>CELJE: Šolski  center, Srednja šola za gostinstvo in turizem, Zdravstvena šola (22. 10. 2019),</a:t>
            </a:r>
          </a:p>
          <a:p>
            <a:pPr marL="0" indent="0">
              <a:buNone/>
            </a:pPr>
            <a:endParaRPr lang="sl-SI" dirty="0"/>
          </a:p>
          <a:p>
            <a:r>
              <a:rPr lang="sl-SI" dirty="0"/>
              <a:t>obisk učiteljev in učencev iz različnih srednjih šol pri nas,</a:t>
            </a:r>
          </a:p>
          <a:p>
            <a:endParaRPr lang="sl-SI" dirty="0"/>
          </a:p>
        </p:txBody>
      </p:sp>
      <p:sp>
        <p:nvSpPr>
          <p:cNvPr id="2" name="Naslov 1"/>
          <p:cNvSpPr>
            <a:spLocks noGrp="1"/>
          </p:cNvSpPr>
          <p:nvPr>
            <p:ph type="title"/>
          </p:nvPr>
        </p:nvSpPr>
        <p:spPr/>
        <p:txBody>
          <a:bodyPr>
            <a:normAutofit fontScale="90000"/>
          </a:bodyPr>
          <a:lstStyle/>
          <a:p>
            <a:r>
              <a:rPr lang="sl-SI" dirty="0"/>
              <a:t>KARIERNA ORIENTACIJA V ŠOLI</a:t>
            </a:r>
          </a:p>
        </p:txBody>
      </p:sp>
    </p:spTree>
    <p:extLst>
      <p:ext uri="{BB962C8B-B14F-4D97-AF65-F5344CB8AC3E}">
        <p14:creationId xmlns:p14="http://schemas.microsoft.com/office/powerpoint/2010/main" val="2759518798"/>
      </p:ext>
    </p:extLst>
  </p:cSld>
  <p:clrMapOvr>
    <a:masterClrMapping/>
  </p:clrMapOvr>
  <p:transition spd="slow">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p:txBody>
          <a:bodyPr>
            <a:normAutofit/>
          </a:bodyPr>
          <a:lstStyle/>
          <a:p>
            <a:r>
              <a:rPr lang="sl-SI" dirty="0"/>
              <a:t>TRŽNICA POKLICEV                                                 (28. 11. 2019 Rečica ob Savinji),</a:t>
            </a:r>
          </a:p>
          <a:p>
            <a:endParaRPr lang="sl-SI" dirty="0"/>
          </a:p>
          <a:p>
            <a:r>
              <a:rPr lang="sl-SI" dirty="0"/>
              <a:t>predstavitev srednješolskih programov,</a:t>
            </a:r>
          </a:p>
          <a:p>
            <a:endParaRPr lang="sl-SI" dirty="0"/>
          </a:p>
          <a:p>
            <a:r>
              <a:rPr lang="sl-SI" dirty="0"/>
              <a:t>predstavitev pogojev za vpis,</a:t>
            </a:r>
          </a:p>
          <a:p>
            <a:endParaRPr lang="sl-SI" dirty="0"/>
          </a:p>
          <a:p>
            <a:r>
              <a:rPr lang="sl-SI" dirty="0"/>
              <a:t>skupno iskanje informacij o šolah, programih in poklicih v računalniški učilnici,</a:t>
            </a:r>
          </a:p>
          <a:p>
            <a:endParaRPr lang="sl-SI" dirty="0"/>
          </a:p>
          <a:p>
            <a:pPr marL="0" indent="0">
              <a:buNone/>
            </a:pPr>
            <a:endParaRPr lang="sl-SI" dirty="0"/>
          </a:p>
        </p:txBody>
      </p:sp>
      <p:sp>
        <p:nvSpPr>
          <p:cNvPr id="2" name="Naslov 1"/>
          <p:cNvSpPr>
            <a:spLocks noGrp="1"/>
          </p:cNvSpPr>
          <p:nvPr>
            <p:ph type="title"/>
          </p:nvPr>
        </p:nvSpPr>
        <p:spPr/>
        <p:txBody>
          <a:bodyPr>
            <a:normAutofit fontScale="90000"/>
          </a:bodyPr>
          <a:lstStyle/>
          <a:p>
            <a:r>
              <a:rPr lang="sl-SI" dirty="0"/>
              <a:t>KARIERNA ORIENTACIJA V ŠOLI</a:t>
            </a:r>
          </a:p>
        </p:txBody>
      </p:sp>
    </p:spTree>
    <p:extLst>
      <p:ext uri="{BB962C8B-B14F-4D97-AF65-F5344CB8AC3E}">
        <p14:creationId xmlns:p14="http://schemas.microsoft.com/office/powerpoint/2010/main" val="3084000626"/>
      </p:ext>
    </p:extLst>
  </p:cSld>
  <p:clrMapOvr>
    <a:masterClrMapping/>
  </p:clrMapOvr>
  <p:transition spd="slow">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p:txBody>
          <a:bodyPr>
            <a:normAutofit/>
          </a:bodyPr>
          <a:lstStyle/>
          <a:p>
            <a:r>
              <a:rPr lang="sl-SI" dirty="0"/>
              <a:t>ogled video predstavitev poklicev,</a:t>
            </a:r>
          </a:p>
          <a:p>
            <a:endParaRPr lang="sl-SI" dirty="0"/>
          </a:p>
          <a:p>
            <a:r>
              <a:rPr lang="sl-SI" dirty="0"/>
              <a:t>spoznavanje učenčevih interesov, sposobnosti in drugih lastnosti,</a:t>
            </a:r>
          </a:p>
          <a:p>
            <a:endParaRPr lang="sl-SI" dirty="0"/>
          </a:p>
          <a:p>
            <a:r>
              <a:rPr lang="sl-SI" dirty="0"/>
              <a:t>spletni program Kam in kako,</a:t>
            </a:r>
          </a:p>
          <a:p>
            <a:endParaRPr lang="sl-SI" dirty="0"/>
          </a:p>
          <a:p>
            <a:r>
              <a:rPr lang="sl-SI" dirty="0"/>
              <a:t>individualni razgovori z učenci in/ali starši.</a:t>
            </a:r>
          </a:p>
          <a:p>
            <a:endParaRPr lang="sl-SI" dirty="0"/>
          </a:p>
        </p:txBody>
      </p:sp>
      <p:sp>
        <p:nvSpPr>
          <p:cNvPr id="2" name="Naslov 1"/>
          <p:cNvSpPr>
            <a:spLocks noGrp="1"/>
          </p:cNvSpPr>
          <p:nvPr>
            <p:ph type="title"/>
          </p:nvPr>
        </p:nvSpPr>
        <p:spPr/>
        <p:txBody>
          <a:bodyPr/>
          <a:lstStyle/>
          <a:p>
            <a:r>
              <a:rPr lang="sl-SI" dirty="0"/>
              <a:t>KARIERNA ORIENTACIJA V ŠOLI</a:t>
            </a:r>
          </a:p>
        </p:txBody>
      </p:sp>
    </p:spTree>
    <p:extLst>
      <p:ext uri="{BB962C8B-B14F-4D97-AF65-F5344CB8AC3E}">
        <p14:creationId xmlns:p14="http://schemas.microsoft.com/office/powerpoint/2010/main" val="1518036488"/>
      </p:ext>
    </p:extLst>
  </p:cSld>
  <p:clrMapOvr>
    <a:masterClrMapping/>
  </p:clrMapOvr>
  <p:transition spd="slow">
    <p:pul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ŠTIPENDIJE</a:t>
            </a:r>
          </a:p>
        </p:txBody>
      </p:sp>
      <p:sp>
        <p:nvSpPr>
          <p:cNvPr id="3" name="Ograda vsebine 2"/>
          <p:cNvSpPr>
            <a:spLocks noGrp="1"/>
          </p:cNvSpPr>
          <p:nvPr>
            <p:ph idx="1"/>
          </p:nvPr>
        </p:nvSpPr>
        <p:spPr/>
        <p:txBody>
          <a:bodyPr/>
          <a:lstStyle/>
          <a:p>
            <a:pPr marL="0" indent="0" algn="ctr">
              <a:buNone/>
            </a:pPr>
            <a:r>
              <a:rPr lang="sl-SI" b="1" dirty="0">
                <a:solidFill>
                  <a:srgbClr val="FF0000"/>
                </a:solidFill>
                <a:latin typeface="Eras Light ITC" panose="020B0402030504020804" pitchFamily="34" charset="0"/>
              </a:rPr>
              <a:t>www.sklad-kadri.si </a:t>
            </a:r>
          </a:p>
          <a:p>
            <a:pPr marL="0" indent="0">
              <a:buNone/>
            </a:pPr>
            <a:endParaRPr lang="sl-SI" dirty="0"/>
          </a:p>
          <a:p>
            <a:r>
              <a:rPr lang="sl-SI" dirty="0"/>
              <a:t>Državne</a:t>
            </a:r>
          </a:p>
          <a:p>
            <a:r>
              <a:rPr lang="sl-SI" dirty="0"/>
              <a:t>Zoisove</a:t>
            </a:r>
          </a:p>
          <a:p>
            <a:r>
              <a:rPr lang="sl-SI" dirty="0"/>
              <a:t>Štipendije za deficitarne poklice </a:t>
            </a:r>
          </a:p>
          <a:p>
            <a:r>
              <a:rPr lang="sl-SI" dirty="0"/>
              <a:t>Sofinancirane kadrovske štipendije</a:t>
            </a:r>
          </a:p>
        </p:txBody>
      </p:sp>
    </p:spTree>
    <p:extLst>
      <p:ext uri="{BB962C8B-B14F-4D97-AF65-F5344CB8AC3E}">
        <p14:creationId xmlns:p14="http://schemas.microsoft.com/office/powerpoint/2010/main" val="4015334872"/>
      </p:ext>
    </p:extLst>
  </p:cSld>
  <p:clrMapOvr>
    <a:masterClrMapping/>
  </p:clrMapOvr>
  <p:transition spd="slow">
    <p:pull/>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p:txBody>
          <a:bodyPr>
            <a:normAutofit/>
          </a:bodyPr>
          <a:lstStyle/>
          <a:p>
            <a:pPr marL="514350" indent="-514350">
              <a:buFontTx/>
              <a:buAutoNum type="arabicPeriod"/>
            </a:pPr>
            <a:r>
              <a:rPr lang="sl-SI" altLang="sl-SI" dirty="0"/>
              <a:t>Kadrovska štipendija in štipendija za deficitarne poklice </a:t>
            </a:r>
            <a:r>
              <a:rPr lang="sl-SI" altLang="sl-SI" b="1" dirty="0"/>
              <a:t>se ne smeta združevati.</a:t>
            </a:r>
          </a:p>
          <a:p>
            <a:pPr marL="514350" indent="-514350">
              <a:buFontTx/>
              <a:buAutoNum type="arabicPeriod"/>
            </a:pPr>
            <a:endParaRPr lang="sl-SI" altLang="sl-SI" dirty="0"/>
          </a:p>
          <a:p>
            <a:pPr marL="514350" indent="-514350">
              <a:buFontTx/>
              <a:buAutoNum type="arabicPeriod"/>
            </a:pPr>
            <a:r>
              <a:rPr lang="sl-SI" altLang="sl-SI" dirty="0"/>
              <a:t>Zoisova in državna štipendija </a:t>
            </a:r>
            <a:r>
              <a:rPr lang="sl-SI" altLang="sl-SI" b="1" dirty="0"/>
              <a:t>se ne združujeta</a:t>
            </a:r>
            <a:r>
              <a:rPr lang="sl-SI" altLang="sl-SI" dirty="0"/>
              <a:t>.</a:t>
            </a:r>
          </a:p>
          <a:p>
            <a:pPr marL="514350" indent="-514350">
              <a:buFontTx/>
              <a:buAutoNum type="arabicPeriod"/>
            </a:pPr>
            <a:endParaRPr lang="sl-SI" altLang="sl-SI" dirty="0"/>
          </a:p>
          <a:p>
            <a:pPr marL="514350" indent="-514350">
              <a:buFontTx/>
              <a:buAutoNum type="arabicPeriod"/>
            </a:pPr>
            <a:r>
              <a:rPr lang="sl-SI" altLang="sl-SI" dirty="0"/>
              <a:t>Kadrovska štipendija ali štipendija za deficitarne poklice </a:t>
            </a:r>
            <a:r>
              <a:rPr lang="sl-SI" altLang="sl-SI" b="1" dirty="0"/>
              <a:t>je združljiva </a:t>
            </a:r>
            <a:r>
              <a:rPr lang="sl-SI" altLang="sl-SI" dirty="0"/>
              <a:t>z državno ali Zoisovo štipendijo.</a:t>
            </a:r>
            <a:endParaRPr lang="sl-SI" dirty="0"/>
          </a:p>
        </p:txBody>
      </p:sp>
      <p:sp>
        <p:nvSpPr>
          <p:cNvPr id="2" name="Naslov 1"/>
          <p:cNvSpPr>
            <a:spLocks noGrp="1"/>
          </p:cNvSpPr>
          <p:nvPr>
            <p:ph type="title"/>
          </p:nvPr>
        </p:nvSpPr>
        <p:spPr/>
        <p:txBody>
          <a:bodyPr/>
          <a:lstStyle/>
          <a:p>
            <a:endParaRPr lang="sl-SI" dirty="0"/>
          </a:p>
        </p:txBody>
      </p:sp>
    </p:spTree>
    <p:extLst>
      <p:ext uri="{BB962C8B-B14F-4D97-AF65-F5344CB8AC3E}">
        <p14:creationId xmlns:p14="http://schemas.microsoft.com/office/powerpoint/2010/main" val="3415978999"/>
      </p:ext>
    </p:extLst>
  </p:cSld>
  <p:clrMapOvr>
    <a:masterClrMapping/>
  </p:clrMapOvr>
  <p:transition spd="slow">
    <p:pull/>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p:txBody>
          <a:bodyPr/>
          <a:lstStyle/>
          <a:p>
            <a:endParaRPr lang="sl-SI" altLang="sl-SI" dirty="0"/>
          </a:p>
          <a:p>
            <a:r>
              <a:rPr lang="sl-SI" altLang="sl-SI" dirty="0"/>
              <a:t>Na podlagi MATERIALNIH POGOJEV,</a:t>
            </a:r>
          </a:p>
          <a:p>
            <a:endParaRPr lang="sl-SI" altLang="sl-SI" dirty="0"/>
          </a:p>
          <a:p>
            <a:r>
              <a:rPr lang="sl-SI" altLang="sl-SI" dirty="0"/>
              <a:t>VLOGO za dodelitev štipendije se lahko </a:t>
            </a:r>
            <a:r>
              <a:rPr lang="sl-SI" altLang="sl-SI" b="1" dirty="0"/>
              <a:t>odda kadarkoli med šolskim/študijskim letom</a:t>
            </a:r>
            <a:r>
              <a:rPr lang="sl-SI" altLang="sl-SI" dirty="0"/>
              <a:t>  na CENTRU ZA SOCIALNO DELO.</a:t>
            </a:r>
          </a:p>
          <a:p>
            <a:endParaRPr lang="sl-SI" dirty="0"/>
          </a:p>
        </p:txBody>
      </p:sp>
      <p:sp>
        <p:nvSpPr>
          <p:cNvPr id="2" name="Naslov 1"/>
          <p:cNvSpPr>
            <a:spLocks noGrp="1"/>
          </p:cNvSpPr>
          <p:nvPr>
            <p:ph type="title"/>
          </p:nvPr>
        </p:nvSpPr>
        <p:spPr/>
        <p:txBody>
          <a:bodyPr/>
          <a:lstStyle/>
          <a:p>
            <a:r>
              <a:rPr lang="sl-SI" dirty="0"/>
              <a:t>DRŽAVNA ŠTIPENDIJA</a:t>
            </a:r>
          </a:p>
        </p:txBody>
      </p:sp>
    </p:spTree>
    <p:extLst>
      <p:ext uri="{BB962C8B-B14F-4D97-AF65-F5344CB8AC3E}">
        <p14:creationId xmlns:p14="http://schemas.microsoft.com/office/powerpoint/2010/main" val="4240517249"/>
      </p:ext>
    </p:extLst>
  </p:cSld>
  <p:clrMapOvr>
    <a:masterClrMapping/>
  </p:clrMapOvr>
  <p:transition spd="slow">
    <p:pull/>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p:txBody>
          <a:bodyPr>
            <a:normAutofit lnSpcReduction="10000"/>
          </a:bodyPr>
          <a:lstStyle/>
          <a:p>
            <a:r>
              <a:rPr lang="sl-SI" altLang="sl-SI" b="1" u="sng" dirty="0"/>
              <a:t>POVPREČNA OCENA </a:t>
            </a:r>
            <a:r>
              <a:rPr lang="sl-SI" altLang="sl-SI" dirty="0"/>
              <a:t>najmanj </a:t>
            </a:r>
            <a:r>
              <a:rPr lang="sl-SI" altLang="sl-SI" b="1" dirty="0"/>
              <a:t>4,70</a:t>
            </a:r>
            <a:r>
              <a:rPr lang="sl-SI" altLang="sl-SI" dirty="0"/>
              <a:t> v 9.r.</a:t>
            </a:r>
            <a:endParaRPr lang="sl-SI" altLang="sl-SI" b="1" dirty="0"/>
          </a:p>
          <a:p>
            <a:pPr marL="0" indent="0">
              <a:buNone/>
            </a:pPr>
            <a:r>
              <a:rPr lang="sl-SI" altLang="sl-SI" dirty="0"/>
              <a:t>(povprečje vseh številčno izraženih zaključenih ocen vseh predmetov v 9.r.)    </a:t>
            </a:r>
          </a:p>
          <a:p>
            <a:pPr marL="0" indent="0">
              <a:buNone/>
            </a:pPr>
            <a:r>
              <a:rPr lang="sl-SI" altLang="sl-SI" dirty="0"/>
              <a:t>   </a:t>
            </a:r>
          </a:p>
          <a:p>
            <a:pPr marL="0" indent="0">
              <a:buNone/>
            </a:pPr>
            <a:r>
              <a:rPr lang="sl-SI" altLang="sl-SI" dirty="0"/>
              <a:t>                     in</a:t>
            </a:r>
          </a:p>
          <a:p>
            <a:pPr marL="0" indent="0">
              <a:buNone/>
            </a:pPr>
            <a:r>
              <a:rPr lang="sl-SI" altLang="sl-SI" b="1" dirty="0"/>
              <a:t>       </a:t>
            </a:r>
            <a:r>
              <a:rPr lang="sl-SI" altLang="sl-SI" b="1" u="sng" dirty="0"/>
              <a:t>IZJEMNI DOSEŽEK </a:t>
            </a:r>
            <a:r>
              <a:rPr lang="sl-SI" altLang="sl-SI" dirty="0"/>
              <a:t>(v 8. in 9.r.)</a:t>
            </a:r>
          </a:p>
          <a:p>
            <a:pPr marL="0" indent="0">
              <a:buNone/>
            </a:pPr>
            <a:endParaRPr lang="sl-SI" altLang="sl-SI" dirty="0"/>
          </a:p>
          <a:p>
            <a:pPr>
              <a:buNone/>
            </a:pPr>
            <a:r>
              <a:rPr lang="sl-SI" altLang="sl-SI" dirty="0"/>
              <a:t>Izjemni dosežki so dosežki iz znanja ali</a:t>
            </a:r>
          </a:p>
          <a:p>
            <a:pPr>
              <a:buNone/>
            </a:pPr>
            <a:r>
              <a:rPr lang="sl-SI" altLang="sl-SI" dirty="0"/>
              <a:t>raziskovanja, razvojne dejavnosti ali umetnosti.</a:t>
            </a:r>
          </a:p>
          <a:p>
            <a:endParaRPr lang="sl-SI" dirty="0"/>
          </a:p>
        </p:txBody>
      </p:sp>
      <p:sp>
        <p:nvSpPr>
          <p:cNvPr id="2" name="Naslov 1"/>
          <p:cNvSpPr>
            <a:spLocks noGrp="1"/>
          </p:cNvSpPr>
          <p:nvPr>
            <p:ph type="title"/>
          </p:nvPr>
        </p:nvSpPr>
        <p:spPr/>
        <p:txBody>
          <a:bodyPr/>
          <a:lstStyle/>
          <a:p>
            <a:r>
              <a:rPr lang="sl-SI" dirty="0"/>
              <a:t>ZOISOVA ŠTIPENDIJA</a:t>
            </a:r>
          </a:p>
        </p:txBody>
      </p:sp>
    </p:spTree>
    <p:extLst>
      <p:ext uri="{BB962C8B-B14F-4D97-AF65-F5344CB8AC3E}">
        <p14:creationId xmlns:p14="http://schemas.microsoft.com/office/powerpoint/2010/main" val="1097349528"/>
      </p:ext>
    </p:extLst>
  </p:cSld>
  <p:clrMapOvr>
    <a:masterClrMapping/>
  </p:clrMapOvr>
  <p:transition spd="slow">
    <p:pull/>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p:txBody>
          <a:bodyPr>
            <a:normAutofit fontScale="92500"/>
          </a:bodyPr>
          <a:lstStyle/>
          <a:p>
            <a:pPr fontAlgn="base">
              <a:spcAft>
                <a:spcPct val="0"/>
              </a:spcAft>
            </a:pPr>
            <a:r>
              <a:rPr lang="sl-SI" altLang="sl-SI" sz="2200" b="1" u="sng" kern="0" dirty="0">
                <a:solidFill>
                  <a:prstClr val="black"/>
                </a:solidFill>
              </a:rPr>
              <a:t>Višina osnovne Zoisove štipendije</a:t>
            </a:r>
            <a:r>
              <a:rPr lang="sl-SI" altLang="sl-SI" sz="2200" u="sng" kern="0" dirty="0">
                <a:solidFill>
                  <a:prstClr val="black"/>
                </a:solidFill>
              </a:rPr>
              <a:t>:</a:t>
            </a:r>
          </a:p>
          <a:p>
            <a:pPr marL="0" lvl="0" indent="0" fontAlgn="base">
              <a:spcAft>
                <a:spcPct val="0"/>
              </a:spcAft>
              <a:buNone/>
            </a:pPr>
            <a:r>
              <a:rPr lang="sl-SI" altLang="sl-SI" sz="2200" kern="0" dirty="0">
                <a:solidFill>
                  <a:prstClr val="black"/>
                </a:solidFill>
              </a:rPr>
              <a:t>          dijaki </a:t>
            </a:r>
            <a:r>
              <a:rPr lang="sl-SI" altLang="sl-SI" sz="2200" b="1" kern="0" dirty="0">
                <a:solidFill>
                  <a:prstClr val="black"/>
                </a:solidFill>
              </a:rPr>
              <a:t>122,88 </a:t>
            </a:r>
            <a:r>
              <a:rPr lang="sl-SI" altLang="sl-SI" sz="2200" kern="0" dirty="0">
                <a:solidFill>
                  <a:prstClr val="black"/>
                </a:solidFill>
              </a:rPr>
              <a:t>€</a:t>
            </a:r>
          </a:p>
          <a:p>
            <a:pPr lvl="2" fontAlgn="base">
              <a:spcAft>
                <a:spcPct val="0"/>
              </a:spcAft>
              <a:buNone/>
            </a:pPr>
            <a:endParaRPr lang="sl-SI" altLang="sl-SI" sz="2200" kern="0" dirty="0">
              <a:solidFill>
                <a:prstClr val="black"/>
              </a:solidFill>
            </a:endParaRPr>
          </a:p>
          <a:p>
            <a:pPr fontAlgn="base">
              <a:spcAft>
                <a:spcPct val="0"/>
              </a:spcAft>
            </a:pPr>
            <a:r>
              <a:rPr lang="sl-SI" altLang="sl-SI" sz="2200" b="1" u="sng" kern="0" dirty="0">
                <a:solidFill>
                  <a:prstClr val="black"/>
                </a:solidFill>
              </a:rPr>
              <a:t>Možni dodatki</a:t>
            </a:r>
            <a:r>
              <a:rPr lang="sl-SI" altLang="sl-SI" sz="2200" u="sng" kern="0" dirty="0">
                <a:solidFill>
                  <a:prstClr val="black"/>
                </a:solidFill>
              </a:rPr>
              <a:t>:</a:t>
            </a:r>
          </a:p>
          <a:p>
            <a:pPr marL="0" lvl="0" indent="0" fontAlgn="base">
              <a:spcAft>
                <a:spcPct val="0"/>
              </a:spcAft>
              <a:buNone/>
            </a:pPr>
            <a:r>
              <a:rPr lang="sl-SI" altLang="sl-SI" sz="2200" kern="0" dirty="0">
                <a:solidFill>
                  <a:prstClr val="black"/>
                </a:solidFill>
              </a:rPr>
              <a:t>        - dodatek za bivanje: 81,92 €</a:t>
            </a:r>
          </a:p>
          <a:p>
            <a:pPr marL="0" lvl="0" indent="0" fontAlgn="base">
              <a:spcAft>
                <a:spcPct val="0"/>
              </a:spcAft>
              <a:buNone/>
            </a:pPr>
            <a:r>
              <a:rPr lang="sl-SI" altLang="sl-SI" sz="2200" kern="0" dirty="0">
                <a:solidFill>
                  <a:prstClr val="black"/>
                </a:solidFill>
              </a:rPr>
              <a:t>        - dodatek za štipendiste s posebnimi potrebami: 51,20 €</a:t>
            </a:r>
          </a:p>
          <a:p>
            <a:pPr lvl="0" fontAlgn="base">
              <a:spcAft>
                <a:spcPct val="0"/>
              </a:spcAft>
              <a:buNone/>
            </a:pPr>
            <a:endParaRPr lang="sl-SI" altLang="sl-SI" sz="2200" kern="0" dirty="0">
              <a:solidFill>
                <a:prstClr val="black"/>
              </a:solidFill>
            </a:endParaRPr>
          </a:p>
          <a:p>
            <a:pPr fontAlgn="base">
              <a:spcAft>
                <a:spcPct val="0"/>
              </a:spcAft>
            </a:pPr>
            <a:r>
              <a:rPr lang="sl-SI" altLang="sl-SI" sz="2200" b="1" u="sng" kern="0" dirty="0">
                <a:solidFill>
                  <a:prstClr val="black"/>
                </a:solidFill>
              </a:rPr>
              <a:t>Vloga</a:t>
            </a:r>
            <a:r>
              <a:rPr lang="sl-SI" altLang="sl-SI" sz="2200" u="sng" kern="0" dirty="0">
                <a:solidFill>
                  <a:prstClr val="black"/>
                </a:solidFill>
              </a:rPr>
              <a:t>: </a:t>
            </a:r>
          </a:p>
          <a:p>
            <a:pPr marL="0" lvl="1" indent="0" fontAlgn="base">
              <a:spcAft>
                <a:spcPct val="0"/>
              </a:spcAft>
              <a:buNone/>
            </a:pPr>
            <a:r>
              <a:rPr lang="sl-SI" sz="2200" b="1" u="sng" dirty="0"/>
              <a:t>oddati do roka</a:t>
            </a:r>
            <a:r>
              <a:rPr lang="sl-SI" sz="2200" b="1" dirty="0"/>
              <a:t> v javnem razpisu </a:t>
            </a:r>
            <a:r>
              <a:rPr lang="sl-SI" sz="2200" dirty="0"/>
              <a:t>na spletni strani Javnega     sklada RS za razvoj kadrov in štipendije: </a:t>
            </a:r>
            <a:r>
              <a:rPr lang="sl-SI" sz="2200" b="1" dirty="0" err="1"/>
              <a:t>www.sklad</a:t>
            </a:r>
            <a:r>
              <a:rPr lang="sl-SI" sz="2200" b="1" dirty="0"/>
              <a:t>-</a:t>
            </a:r>
            <a:r>
              <a:rPr lang="sl-SI" sz="2200" b="1" dirty="0" err="1"/>
              <a:t>kadri.si</a:t>
            </a:r>
            <a:endParaRPr lang="sl-SI" sz="2200" b="1" dirty="0"/>
          </a:p>
          <a:p>
            <a:pPr marL="342900" lvl="1" indent="-342900" fontAlgn="base">
              <a:spcAft>
                <a:spcPct val="0"/>
              </a:spcAft>
              <a:buFont typeface="Arial" panose="020B0604020202020204" pitchFamily="34" charset="0"/>
              <a:buChar char="•"/>
            </a:pPr>
            <a:endParaRPr lang="sl-SI" sz="2200" b="1" dirty="0"/>
          </a:p>
          <a:p>
            <a:pPr fontAlgn="base">
              <a:spcAft>
                <a:spcPct val="0"/>
              </a:spcAft>
            </a:pPr>
            <a:endParaRPr lang="sl-SI" altLang="sl-SI" sz="2200" u="sng" kern="0" dirty="0">
              <a:solidFill>
                <a:prstClr val="black"/>
              </a:solidFill>
              <a:latin typeface="Arial"/>
            </a:endParaRPr>
          </a:p>
        </p:txBody>
      </p:sp>
      <p:sp>
        <p:nvSpPr>
          <p:cNvPr id="2" name="Naslov 1"/>
          <p:cNvSpPr>
            <a:spLocks noGrp="1"/>
          </p:cNvSpPr>
          <p:nvPr>
            <p:ph type="title"/>
          </p:nvPr>
        </p:nvSpPr>
        <p:spPr/>
        <p:txBody>
          <a:bodyPr/>
          <a:lstStyle/>
          <a:p>
            <a:r>
              <a:rPr lang="sl-SI" dirty="0"/>
              <a:t>ZOISOVA ŠTIPENDIJA</a:t>
            </a:r>
          </a:p>
        </p:txBody>
      </p:sp>
    </p:spTree>
    <p:extLst>
      <p:ext uri="{BB962C8B-B14F-4D97-AF65-F5344CB8AC3E}">
        <p14:creationId xmlns:p14="http://schemas.microsoft.com/office/powerpoint/2010/main" val="3089768377"/>
      </p:ext>
    </p:extLst>
  </p:cSld>
  <p:clrMapOvr>
    <a:masterClrMapping/>
  </p:clrMapOvr>
  <p:transition spd="slow">
    <p:pull/>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p:txBody>
          <a:bodyPr>
            <a:normAutofit lnSpcReduction="10000"/>
          </a:bodyPr>
          <a:lstStyle/>
          <a:p>
            <a:pPr marL="342900" lvl="1" indent="-342900" eaLnBrk="0" fontAlgn="base" hangingPunct="0">
              <a:spcAft>
                <a:spcPct val="0"/>
              </a:spcAft>
            </a:pPr>
            <a:r>
              <a:rPr lang="sl-SI" sz="2000" dirty="0"/>
              <a:t>Namen štipendij za deficitarne poklice je spodbujanje mladih za izobraževanje za tiste poklice, za katere je na trgu zaznati razkorak med trenutnim in prihodnjim številom razpoložljivih kadrov in predvideno ponudbo delovnih mest.</a:t>
            </a:r>
          </a:p>
          <a:p>
            <a:pPr marL="0" lvl="1" indent="0" eaLnBrk="0" fontAlgn="base" hangingPunct="0">
              <a:spcAft>
                <a:spcPct val="0"/>
              </a:spcAft>
              <a:buNone/>
            </a:pPr>
            <a:endParaRPr lang="sl-SI" sz="2000" dirty="0"/>
          </a:p>
          <a:p>
            <a:pPr marL="342900" lvl="1" indent="-342900" eaLnBrk="0" fontAlgn="base" hangingPunct="0">
              <a:spcAft>
                <a:spcPct val="0"/>
              </a:spcAft>
            </a:pPr>
            <a:r>
              <a:rPr lang="sl-SI" sz="2000" dirty="0"/>
              <a:t>Sklad do konca januarja objavi javni razpis za dodelitev štipendij za deficitarne poklice.</a:t>
            </a:r>
          </a:p>
          <a:p>
            <a:pPr marL="0" lvl="1" indent="0" eaLnBrk="0" fontAlgn="base" hangingPunct="0">
              <a:spcAft>
                <a:spcPct val="0"/>
              </a:spcAft>
              <a:buNone/>
            </a:pPr>
            <a:endParaRPr lang="sl-SI" sz="2000" dirty="0"/>
          </a:p>
          <a:p>
            <a:pPr marL="342900" lvl="1" indent="-342900" eaLnBrk="0" fontAlgn="base" hangingPunct="0">
              <a:spcAft>
                <a:spcPct val="0"/>
              </a:spcAft>
            </a:pPr>
            <a:r>
              <a:rPr lang="sl-SI" sz="2000" dirty="0"/>
              <a:t>Štipendija se lahko dodeli hkrati z vsemi štipendijami, razen s kadrovsko.</a:t>
            </a:r>
          </a:p>
          <a:p>
            <a:pPr marL="0" lvl="1" indent="0" eaLnBrk="0" fontAlgn="base" hangingPunct="0">
              <a:spcAft>
                <a:spcPct val="0"/>
              </a:spcAft>
              <a:buNone/>
            </a:pPr>
            <a:endParaRPr lang="sl-SI" sz="2000" dirty="0"/>
          </a:p>
          <a:p>
            <a:pPr marL="342900" lvl="1" indent="-342900" eaLnBrk="0" fontAlgn="base" hangingPunct="0">
              <a:spcAft>
                <a:spcPct val="0"/>
              </a:spcAft>
            </a:pPr>
            <a:r>
              <a:rPr lang="sl-SI" altLang="sl-SI" sz="2000" kern="0" dirty="0">
                <a:solidFill>
                  <a:prstClr val="black"/>
                </a:solidFill>
              </a:rPr>
              <a:t>Višina štipendije: </a:t>
            </a:r>
            <a:r>
              <a:rPr lang="sl-SI" altLang="sl-SI" sz="2000" b="1" u="sng" kern="0" dirty="0">
                <a:solidFill>
                  <a:prstClr val="black"/>
                </a:solidFill>
              </a:rPr>
              <a:t>102,40 €</a:t>
            </a:r>
          </a:p>
          <a:p>
            <a:pPr marL="342900" lvl="1" indent="-342900" eaLnBrk="0" fontAlgn="base" hangingPunct="0">
              <a:spcAft>
                <a:spcPct val="0"/>
              </a:spcAft>
            </a:pPr>
            <a:endParaRPr lang="sl-SI" altLang="sl-SI" kern="0" dirty="0">
              <a:solidFill>
                <a:prstClr val="black"/>
              </a:solidFill>
              <a:latin typeface="Arial"/>
            </a:endParaRPr>
          </a:p>
          <a:p>
            <a:pPr marL="354013" lvl="1" indent="-354013" eaLnBrk="0" fontAlgn="base" hangingPunct="0">
              <a:spcAft>
                <a:spcPct val="0"/>
              </a:spcAft>
              <a:buNone/>
            </a:pPr>
            <a:endParaRPr lang="sl-SI" altLang="sl-SI" sz="2200" b="1" kern="0" dirty="0">
              <a:solidFill>
                <a:prstClr val="black"/>
              </a:solidFill>
              <a:latin typeface="Arial"/>
            </a:endParaRPr>
          </a:p>
          <a:p>
            <a:pPr marL="354013" lvl="1" indent="-354013" eaLnBrk="0" fontAlgn="base" hangingPunct="0">
              <a:spcAft>
                <a:spcPct val="0"/>
              </a:spcAft>
              <a:buNone/>
            </a:pPr>
            <a:endParaRPr lang="sl-SI" altLang="sl-SI" sz="2200" b="1" kern="0" dirty="0">
              <a:solidFill>
                <a:prstClr val="black"/>
              </a:solidFill>
              <a:latin typeface="Arial"/>
            </a:endParaRPr>
          </a:p>
          <a:p>
            <a:pPr marL="0" indent="0">
              <a:buNone/>
            </a:pPr>
            <a:endParaRPr lang="sl-SI" dirty="0"/>
          </a:p>
        </p:txBody>
      </p:sp>
      <p:sp>
        <p:nvSpPr>
          <p:cNvPr id="2" name="Naslov 1"/>
          <p:cNvSpPr>
            <a:spLocks noGrp="1"/>
          </p:cNvSpPr>
          <p:nvPr>
            <p:ph type="title"/>
          </p:nvPr>
        </p:nvSpPr>
        <p:spPr/>
        <p:txBody>
          <a:bodyPr>
            <a:normAutofit fontScale="90000"/>
          </a:bodyPr>
          <a:lstStyle/>
          <a:p>
            <a:r>
              <a:rPr lang="sl-SI" dirty="0"/>
              <a:t>ŠTIPENDIJE ZA DEFICITARNE POKLICE</a:t>
            </a:r>
          </a:p>
        </p:txBody>
      </p:sp>
    </p:spTree>
    <p:extLst>
      <p:ext uri="{BB962C8B-B14F-4D97-AF65-F5344CB8AC3E}">
        <p14:creationId xmlns:p14="http://schemas.microsoft.com/office/powerpoint/2010/main" val="1154187158"/>
      </p:ext>
    </p:extLst>
  </p:cSld>
  <p:clrMapOvr>
    <a:masterClrMapping/>
  </p:clrMapOvr>
  <p:transition spd="slow">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p:txBody>
          <a:bodyPr/>
          <a:lstStyle/>
          <a:p>
            <a:r>
              <a:rPr lang="sl-SI" dirty="0"/>
              <a:t>Nižje poklicno izobraževanje (2 leti)</a:t>
            </a:r>
          </a:p>
          <a:p>
            <a:endParaRPr lang="sl-SI" b="1" dirty="0"/>
          </a:p>
          <a:p>
            <a:r>
              <a:rPr lang="sl-SI" b="1" dirty="0"/>
              <a:t>Srednje poklicno izobraževanje</a:t>
            </a:r>
            <a:r>
              <a:rPr lang="sl-SI" dirty="0"/>
              <a:t> (3 leta, zaključni izpit) </a:t>
            </a:r>
          </a:p>
          <a:p>
            <a:r>
              <a:rPr lang="sl-SI" b="1" dirty="0"/>
              <a:t>Srednje strokovno izobraževanje </a:t>
            </a:r>
            <a:r>
              <a:rPr lang="sl-SI" dirty="0"/>
              <a:t>(4 leta, poklicna matura)</a:t>
            </a:r>
          </a:p>
          <a:p>
            <a:r>
              <a:rPr lang="sl-SI" b="1" dirty="0"/>
              <a:t>Gimnazijski programi </a:t>
            </a:r>
            <a:r>
              <a:rPr lang="sl-SI" dirty="0"/>
              <a:t>(4 leta, splošna matura)</a:t>
            </a:r>
          </a:p>
        </p:txBody>
      </p:sp>
      <p:sp>
        <p:nvSpPr>
          <p:cNvPr id="2" name="Naslov 1"/>
          <p:cNvSpPr>
            <a:spLocks noGrp="1"/>
          </p:cNvSpPr>
          <p:nvPr>
            <p:ph type="title"/>
          </p:nvPr>
        </p:nvSpPr>
        <p:spPr/>
        <p:txBody>
          <a:bodyPr>
            <a:normAutofit fontScale="90000"/>
          </a:bodyPr>
          <a:lstStyle/>
          <a:p>
            <a:br>
              <a:rPr lang="sl-SI" dirty="0"/>
            </a:br>
            <a:r>
              <a:rPr lang="sl-SI" dirty="0"/>
              <a:t>SREDNJEŠOLSKI PROGRAMI</a:t>
            </a:r>
            <a:br>
              <a:rPr lang="sl-SI" dirty="0"/>
            </a:br>
            <a:endParaRPr lang="sl-SI" dirty="0"/>
          </a:p>
        </p:txBody>
      </p:sp>
    </p:spTree>
    <p:extLst>
      <p:ext uri="{BB962C8B-B14F-4D97-AF65-F5344CB8AC3E}">
        <p14:creationId xmlns:p14="http://schemas.microsoft.com/office/powerpoint/2010/main" val="605560450"/>
      </p:ext>
    </p:extLst>
  </p:cSld>
  <p:clrMapOvr>
    <a:masterClrMapping/>
  </p:clrMapOvr>
  <p:transition spd="slow">
    <p:pull/>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vsebine 1"/>
          <p:cNvSpPr>
            <a:spLocks noGrp="1"/>
          </p:cNvSpPr>
          <p:nvPr>
            <p:ph idx="1"/>
          </p:nvPr>
        </p:nvSpPr>
        <p:spPr>
          <a:xfrm>
            <a:off x="699247" y="116632"/>
            <a:ext cx="7745505" cy="6552727"/>
          </a:xfrm>
        </p:spPr>
        <p:txBody>
          <a:bodyPr>
            <a:normAutofit fontScale="70000" lnSpcReduction="20000"/>
          </a:bodyPr>
          <a:lstStyle/>
          <a:p>
            <a:r>
              <a:rPr lang="sl-SI" dirty="0"/>
              <a:t>DEFICITARNI POKLICI V ŠOLSKEM LETU 2019/2020</a:t>
            </a:r>
          </a:p>
          <a:p>
            <a:pPr marL="0" indent="0">
              <a:buNone/>
            </a:pPr>
            <a:endParaRPr lang="sl-SI" dirty="0"/>
          </a:p>
          <a:p>
            <a:pPr marL="0" indent="0">
              <a:buNone/>
            </a:pPr>
            <a:r>
              <a:rPr lang="sl-SI" dirty="0"/>
              <a:t>                                                                                                                                                                                                             </a:t>
            </a:r>
          </a:p>
          <a:p>
            <a:pPr marL="0" indent="0">
              <a:buNone/>
            </a:pPr>
            <a:r>
              <a:rPr lang="sl-SI" dirty="0"/>
              <a:t>• kamnosek/kamnosekinja</a:t>
            </a:r>
          </a:p>
          <a:p>
            <a:pPr marL="0" indent="0">
              <a:buNone/>
            </a:pPr>
            <a:r>
              <a:rPr lang="sl-SI" dirty="0"/>
              <a:t>• </a:t>
            </a:r>
            <a:r>
              <a:rPr lang="sl-SI" dirty="0" err="1"/>
              <a:t>mehatronik</a:t>
            </a:r>
            <a:r>
              <a:rPr lang="sl-SI" dirty="0"/>
              <a:t> operater/operaterka</a:t>
            </a:r>
          </a:p>
          <a:p>
            <a:pPr marL="0" indent="0">
              <a:buNone/>
            </a:pPr>
            <a:r>
              <a:rPr lang="sl-SI" dirty="0"/>
              <a:t>• izdelovalec/izdelovalka kovinskih konstrukcij</a:t>
            </a:r>
          </a:p>
          <a:p>
            <a:pPr marL="0" indent="0">
              <a:buNone/>
            </a:pPr>
            <a:r>
              <a:rPr lang="sl-SI" dirty="0"/>
              <a:t>• instalater/</a:t>
            </a:r>
            <a:r>
              <a:rPr lang="sl-SI" dirty="0" err="1"/>
              <a:t>instalaterka</a:t>
            </a:r>
            <a:r>
              <a:rPr lang="sl-SI" dirty="0"/>
              <a:t> strojnih instalacij</a:t>
            </a:r>
          </a:p>
          <a:p>
            <a:pPr marL="0" indent="0">
              <a:buNone/>
            </a:pPr>
            <a:r>
              <a:rPr lang="sl-SI" dirty="0"/>
              <a:t>• oblikovalec kovin - orodjar/orodjarka</a:t>
            </a:r>
          </a:p>
          <a:p>
            <a:pPr marL="0" indent="0">
              <a:buNone/>
            </a:pPr>
            <a:r>
              <a:rPr lang="sl-SI" dirty="0"/>
              <a:t>• elektrikar/elektrikarka</a:t>
            </a:r>
          </a:p>
          <a:p>
            <a:pPr marL="0" indent="0">
              <a:buNone/>
            </a:pPr>
            <a:r>
              <a:rPr lang="sl-SI" dirty="0"/>
              <a:t>• </a:t>
            </a:r>
            <a:r>
              <a:rPr lang="sl-SI" dirty="0" err="1"/>
              <a:t>avtokaroserist</a:t>
            </a:r>
            <a:r>
              <a:rPr lang="sl-SI" dirty="0"/>
              <a:t>/</a:t>
            </a:r>
            <a:r>
              <a:rPr lang="sl-SI" dirty="0" err="1"/>
              <a:t>avtokaroseristka</a:t>
            </a:r>
            <a:endParaRPr lang="sl-SI" dirty="0"/>
          </a:p>
          <a:p>
            <a:pPr marL="0" indent="0">
              <a:buNone/>
            </a:pPr>
            <a:r>
              <a:rPr lang="sl-SI" dirty="0"/>
              <a:t>• pek/</a:t>
            </a:r>
            <a:r>
              <a:rPr lang="sl-SI" dirty="0" err="1"/>
              <a:t>pekarka</a:t>
            </a:r>
            <a:endParaRPr lang="sl-SI" dirty="0"/>
          </a:p>
          <a:p>
            <a:pPr marL="0" indent="0">
              <a:buNone/>
            </a:pPr>
            <a:r>
              <a:rPr lang="sl-SI" dirty="0"/>
              <a:t>• slaščičar/slaščičarka</a:t>
            </a:r>
          </a:p>
          <a:p>
            <a:pPr marL="0" indent="0">
              <a:buNone/>
            </a:pPr>
            <a:r>
              <a:rPr lang="sl-SI" dirty="0"/>
              <a:t>• mesar/mesarka</a:t>
            </a:r>
          </a:p>
          <a:p>
            <a:pPr marL="0" indent="0">
              <a:buNone/>
            </a:pPr>
            <a:r>
              <a:rPr lang="sl-SI" dirty="0"/>
              <a:t>• tapetnik/</a:t>
            </a:r>
            <a:r>
              <a:rPr lang="sl-SI" dirty="0" err="1"/>
              <a:t>tapetničarka</a:t>
            </a:r>
            <a:endParaRPr lang="sl-SI" dirty="0"/>
          </a:p>
          <a:p>
            <a:pPr marL="0" indent="0">
              <a:buNone/>
            </a:pPr>
            <a:r>
              <a:rPr lang="sl-SI" dirty="0"/>
              <a:t>• mizar/mizarka</a:t>
            </a:r>
          </a:p>
          <a:p>
            <a:pPr marL="0" indent="0">
              <a:buNone/>
            </a:pPr>
            <a:r>
              <a:rPr lang="sl-SI" dirty="0"/>
              <a:t>• zidar/zidarka</a:t>
            </a:r>
          </a:p>
          <a:p>
            <a:pPr marL="0" indent="0">
              <a:buNone/>
            </a:pPr>
            <a:r>
              <a:rPr lang="sl-SI" dirty="0"/>
              <a:t>• klepar-krovec/kleparka-krovka</a:t>
            </a:r>
          </a:p>
          <a:p>
            <a:pPr marL="0" indent="0">
              <a:buNone/>
            </a:pPr>
            <a:r>
              <a:rPr lang="sl-SI" dirty="0"/>
              <a:t>• izvajalec/izvajalka suho montažne gradnje</a:t>
            </a:r>
          </a:p>
          <a:p>
            <a:pPr marL="0" indent="0">
              <a:buNone/>
            </a:pPr>
            <a:r>
              <a:rPr lang="sl-SI" dirty="0"/>
              <a:t>• tesar/tesarka</a:t>
            </a:r>
          </a:p>
          <a:p>
            <a:pPr marL="0" indent="0">
              <a:buNone/>
            </a:pPr>
            <a:r>
              <a:rPr lang="sl-SI" dirty="0"/>
              <a:t>• slikopleskar-črkoslikar/slikopleskarka-črkoslikarka</a:t>
            </a:r>
          </a:p>
          <a:p>
            <a:pPr marL="0" indent="0">
              <a:buNone/>
            </a:pPr>
            <a:r>
              <a:rPr lang="sl-SI" dirty="0"/>
              <a:t>• pečar/pečarka</a:t>
            </a:r>
          </a:p>
          <a:p>
            <a:pPr marL="0" indent="0">
              <a:buNone/>
            </a:pPr>
            <a:r>
              <a:rPr lang="sl-SI" dirty="0"/>
              <a:t>• gozdar/gozdarka</a:t>
            </a:r>
          </a:p>
          <a:p>
            <a:pPr marL="0" indent="0">
              <a:buNone/>
            </a:pPr>
            <a:r>
              <a:rPr lang="sl-SI" dirty="0"/>
              <a:t>• dimnikar/</a:t>
            </a:r>
            <a:r>
              <a:rPr lang="sl-SI" dirty="0" err="1"/>
              <a:t>dimnikarka</a:t>
            </a:r>
            <a:endParaRPr lang="sl-SI" dirty="0"/>
          </a:p>
          <a:p>
            <a:pPr marL="0" indent="0">
              <a:buNone/>
            </a:pPr>
            <a:r>
              <a:rPr lang="sl-SI" dirty="0"/>
              <a:t>• steklar/steklarka</a:t>
            </a:r>
          </a:p>
        </p:txBody>
      </p:sp>
      <p:sp>
        <p:nvSpPr>
          <p:cNvPr id="3" name="Naslov 2"/>
          <p:cNvSpPr>
            <a:spLocks noGrp="1"/>
          </p:cNvSpPr>
          <p:nvPr>
            <p:ph type="title"/>
          </p:nvPr>
        </p:nvSpPr>
        <p:spPr/>
        <p:txBody>
          <a:bodyPr/>
          <a:lstStyle/>
          <a:p>
            <a:endParaRPr lang="sl-SI" dirty="0"/>
          </a:p>
        </p:txBody>
      </p:sp>
    </p:spTree>
    <p:extLst>
      <p:ext uri="{BB962C8B-B14F-4D97-AF65-F5344CB8AC3E}">
        <p14:creationId xmlns:p14="http://schemas.microsoft.com/office/powerpoint/2010/main" val="205703683"/>
      </p:ext>
    </p:extLst>
  </p:cSld>
  <p:clrMapOvr>
    <a:masterClrMapping/>
  </p:clrMapOvr>
  <p:transition spd="slow">
    <p:pull/>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p:cNvSpPr>
            <a:spLocks noGrp="1"/>
          </p:cNvSpPr>
          <p:nvPr>
            <p:ph idx="1"/>
          </p:nvPr>
        </p:nvSpPr>
        <p:spPr/>
        <p:txBody>
          <a:bodyPr>
            <a:normAutofit lnSpcReduction="10000"/>
          </a:bodyPr>
          <a:lstStyle/>
          <a:p>
            <a:r>
              <a:rPr lang="sl-SI" sz="4400" b="1" dirty="0" err="1">
                <a:solidFill>
                  <a:srgbClr val="006621"/>
                </a:solidFill>
                <a:latin typeface="+mj-lt"/>
                <a:hlinkClick r:id="rId2"/>
              </a:rPr>
              <a:t>www.sklad</a:t>
            </a:r>
            <a:r>
              <a:rPr lang="sl-SI" sz="4400" b="1" dirty="0">
                <a:solidFill>
                  <a:srgbClr val="006621"/>
                </a:solidFill>
                <a:latin typeface="+mj-lt"/>
                <a:hlinkClick r:id="rId2"/>
              </a:rPr>
              <a:t>-</a:t>
            </a:r>
            <a:r>
              <a:rPr lang="sl-SI" sz="4400" b="1" dirty="0" err="1">
                <a:solidFill>
                  <a:srgbClr val="006621"/>
                </a:solidFill>
                <a:latin typeface="+mj-lt"/>
                <a:hlinkClick r:id="rId2"/>
              </a:rPr>
              <a:t>kadri.si</a:t>
            </a:r>
            <a:endParaRPr lang="sl-SI" sz="4400" b="1" dirty="0">
              <a:solidFill>
                <a:srgbClr val="006621"/>
              </a:solidFill>
              <a:latin typeface="+mj-lt"/>
            </a:endParaRPr>
          </a:p>
          <a:p>
            <a:endParaRPr lang="sl-SI" sz="4400" dirty="0">
              <a:solidFill>
                <a:srgbClr val="006621"/>
              </a:solidFill>
              <a:latin typeface="arial"/>
            </a:endParaRPr>
          </a:p>
          <a:p>
            <a:r>
              <a:rPr lang="sl-SI" sz="4400" dirty="0">
                <a:solidFill>
                  <a:srgbClr val="006621"/>
                </a:solidFill>
                <a:latin typeface="+mj-lt"/>
              </a:rPr>
              <a:t>Center za socialno delo</a:t>
            </a:r>
          </a:p>
          <a:p>
            <a:endParaRPr lang="sl-SI" sz="4400" dirty="0">
              <a:solidFill>
                <a:srgbClr val="006621"/>
              </a:solidFill>
              <a:latin typeface="+mj-lt"/>
            </a:endParaRPr>
          </a:p>
          <a:p>
            <a:r>
              <a:rPr lang="sl-SI" sz="4400" dirty="0">
                <a:solidFill>
                  <a:srgbClr val="00B0F0"/>
                </a:solidFill>
                <a:latin typeface="+mj-lt"/>
              </a:rPr>
              <a:t>Obrtniki, podjetja</a:t>
            </a:r>
          </a:p>
        </p:txBody>
      </p:sp>
      <p:sp>
        <p:nvSpPr>
          <p:cNvPr id="3" name="Naslov 2"/>
          <p:cNvSpPr>
            <a:spLocks noGrp="1"/>
          </p:cNvSpPr>
          <p:nvPr>
            <p:ph type="title"/>
          </p:nvPr>
        </p:nvSpPr>
        <p:spPr/>
        <p:txBody>
          <a:bodyPr/>
          <a:lstStyle/>
          <a:p>
            <a:r>
              <a:rPr lang="sl-SI" dirty="0"/>
              <a:t>INFORMACIJE O ŠTIPENDIJAH</a:t>
            </a:r>
          </a:p>
        </p:txBody>
      </p:sp>
    </p:spTree>
    <p:extLst>
      <p:ext uri="{BB962C8B-B14F-4D97-AF65-F5344CB8AC3E}">
        <p14:creationId xmlns:p14="http://schemas.microsoft.com/office/powerpoint/2010/main" val="3376650775"/>
      </p:ext>
    </p:extLst>
  </p:cSld>
  <p:clrMapOvr>
    <a:masterClrMapping/>
  </p:clrMapOvr>
  <p:transition spd="slow">
    <p:pull/>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sl-SI" dirty="0"/>
              <a:t>HVALA ZA POZORNOST!</a:t>
            </a:r>
          </a:p>
        </p:txBody>
      </p:sp>
      <p:sp>
        <p:nvSpPr>
          <p:cNvPr id="3" name="Podnaslov 2"/>
          <p:cNvSpPr>
            <a:spLocks noGrp="1"/>
          </p:cNvSpPr>
          <p:nvPr>
            <p:ph type="subTitle" idx="1"/>
          </p:nvPr>
        </p:nvSpPr>
        <p:spPr/>
        <p:txBody>
          <a:bodyPr/>
          <a:lstStyle/>
          <a:p>
            <a:endParaRPr lang="sl-SI"/>
          </a:p>
        </p:txBody>
      </p:sp>
    </p:spTree>
    <p:extLst>
      <p:ext uri="{BB962C8B-B14F-4D97-AF65-F5344CB8AC3E}">
        <p14:creationId xmlns:p14="http://schemas.microsoft.com/office/powerpoint/2010/main" val="1674830549"/>
      </p:ext>
    </p:extLst>
  </p:cSld>
  <p:clrMapOvr>
    <a:masterClrMapping/>
  </p:clrMapOvr>
  <p:transition spd="slow">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p:txBody>
          <a:bodyPr>
            <a:normAutofit lnSpcReduction="10000"/>
          </a:bodyPr>
          <a:lstStyle/>
          <a:p>
            <a:pPr marL="0" indent="0">
              <a:buNone/>
            </a:pPr>
            <a:r>
              <a:rPr lang="sl-SI" dirty="0"/>
              <a:t>SPLETNE STRANI:</a:t>
            </a:r>
          </a:p>
          <a:p>
            <a:pPr marL="0" indent="0">
              <a:buNone/>
            </a:pPr>
            <a:endParaRPr lang="sl-SI" dirty="0">
              <a:solidFill>
                <a:schemeClr val="accent2"/>
              </a:solidFill>
            </a:endParaRPr>
          </a:p>
          <a:p>
            <a:r>
              <a:rPr lang="sl-SI" dirty="0">
                <a:solidFill>
                  <a:schemeClr val="accent2"/>
                </a:solidFill>
                <a:hlinkClick r:id="rId2"/>
              </a:rPr>
              <a:t>Spletna stran šole (svetovalna služba)</a:t>
            </a:r>
            <a:endParaRPr lang="sl-SI" dirty="0">
              <a:solidFill>
                <a:schemeClr val="accent2"/>
              </a:solidFill>
            </a:endParaRPr>
          </a:p>
          <a:p>
            <a:pPr marL="0" indent="0">
              <a:buNone/>
            </a:pPr>
            <a:endParaRPr lang="sl-SI" dirty="0">
              <a:solidFill>
                <a:schemeClr val="accent2"/>
              </a:solidFill>
              <a:hlinkClick r:id="rId3"/>
            </a:endParaRPr>
          </a:p>
          <a:p>
            <a:r>
              <a:rPr lang="sl-SI" dirty="0" err="1">
                <a:hlinkClick r:id="rId3"/>
              </a:rPr>
              <a:t>www.mojaizbira.si</a:t>
            </a:r>
            <a:endParaRPr lang="sl-SI" dirty="0"/>
          </a:p>
          <a:p>
            <a:pPr marL="0" indent="0">
              <a:buNone/>
            </a:pPr>
            <a:endParaRPr lang="sl-SI" dirty="0"/>
          </a:p>
          <a:p>
            <a:r>
              <a:rPr lang="sl-SI" dirty="0">
                <a:hlinkClick r:id="rId4"/>
              </a:rPr>
              <a:t>MIZŠ</a:t>
            </a:r>
            <a:r>
              <a:rPr lang="sl-SI" dirty="0"/>
              <a:t> (izobraževalni programi, vpis v sr. šole)</a:t>
            </a:r>
          </a:p>
          <a:p>
            <a:pPr marL="0" indent="0">
              <a:buNone/>
            </a:pPr>
            <a:endParaRPr lang="sl-SI" dirty="0"/>
          </a:p>
          <a:p>
            <a:r>
              <a:rPr lang="sl-SI" dirty="0"/>
              <a:t>ZRSZ </a:t>
            </a:r>
            <a:r>
              <a:rPr lang="sl-SI" dirty="0" err="1">
                <a:hlinkClick r:id="rId5"/>
              </a:rPr>
              <a:t>www.ess.gov.si</a:t>
            </a:r>
            <a:endParaRPr lang="sl-SI" dirty="0"/>
          </a:p>
          <a:p>
            <a:endParaRPr lang="sl-SI" dirty="0"/>
          </a:p>
        </p:txBody>
      </p:sp>
      <p:sp>
        <p:nvSpPr>
          <p:cNvPr id="2" name="Naslov 1"/>
          <p:cNvSpPr>
            <a:spLocks noGrp="1"/>
          </p:cNvSpPr>
          <p:nvPr>
            <p:ph type="title"/>
          </p:nvPr>
        </p:nvSpPr>
        <p:spPr/>
        <p:txBody>
          <a:bodyPr/>
          <a:lstStyle/>
          <a:p>
            <a:r>
              <a:rPr lang="sl-SI" sz="4800" dirty="0"/>
              <a:t>KAKO DO INFORMACIJ?</a:t>
            </a:r>
          </a:p>
        </p:txBody>
      </p:sp>
    </p:spTree>
    <p:extLst>
      <p:ext uri="{BB962C8B-B14F-4D97-AF65-F5344CB8AC3E}">
        <p14:creationId xmlns:p14="http://schemas.microsoft.com/office/powerpoint/2010/main" val="1005450066"/>
      </p:ext>
    </p:extLst>
  </p:cSld>
  <p:clrMapOvr>
    <a:masterClrMapping/>
  </p:clrMapOvr>
  <p:transition spd="slow">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p:txBody>
          <a:bodyPr/>
          <a:lstStyle/>
          <a:p>
            <a:pPr marL="0" indent="0">
              <a:buNone/>
            </a:pPr>
            <a:r>
              <a:rPr lang="sl-SI" dirty="0"/>
              <a:t>TISKANI VIRI:</a:t>
            </a:r>
          </a:p>
          <a:p>
            <a:endParaRPr lang="sl-SI" dirty="0"/>
          </a:p>
          <a:p>
            <a:r>
              <a:rPr lang="sl-SI" dirty="0"/>
              <a:t>Srednješolski vpisnik (po novem letu dobijo v šoli) </a:t>
            </a:r>
          </a:p>
          <a:p>
            <a:endParaRPr lang="sl-SI" dirty="0"/>
          </a:p>
          <a:p>
            <a:r>
              <a:rPr lang="sl-SI" dirty="0"/>
              <a:t>Razpis za vpis v srednje šole (konec januarja 2020)</a:t>
            </a:r>
          </a:p>
          <a:p>
            <a:pPr marL="0" indent="0">
              <a:buNone/>
            </a:pPr>
            <a:endParaRPr lang="sl-SI" dirty="0"/>
          </a:p>
          <a:p>
            <a:pPr marL="0" indent="0">
              <a:buNone/>
            </a:pPr>
            <a:endParaRPr lang="sl-SI" dirty="0"/>
          </a:p>
        </p:txBody>
      </p:sp>
      <p:sp>
        <p:nvSpPr>
          <p:cNvPr id="2" name="Naslov 1"/>
          <p:cNvSpPr>
            <a:spLocks noGrp="1"/>
          </p:cNvSpPr>
          <p:nvPr>
            <p:ph type="title"/>
          </p:nvPr>
        </p:nvSpPr>
        <p:spPr/>
        <p:txBody>
          <a:bodyPr/>
          <a:lstStyle/>
          <a:p>
            <a:endParaRPr lang="sl-SI" dirty="0"/>
          </a:p>
        </p:txBody>
      </p:sp>
    </p:spTree>
    <p:extLst>
      <p:ext uri="{BB962C8B-B14F-4D97-AF65-F5344CB8AC3E}">
        <p14:creationId xmlns:p14="http://schemas.microsoft.com/office/powerpoint/2010/main" val="2094239342"/>
      </p:ext>
    </p:extLst>
  </p:cSld>
  <p:clrMapOvr>
    <a:masterClrMapping/>
  </p:clrMapOvr>
  <p:transition spd="slow">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p:txBody>
          <a:bodyPr/>
          <a:lstStyle/>
          <a:p>
            <a:r>
              <a:rPr lang="sl-SI" dirty="0"/>
              <a:t>INFORMATIVNI DNEVI v srednjih šolah in dijaških domovih ( 14. in 15. februar 2020)</a:t>
            </a:r>
          </a:p>
          <a:p>
            <a:endParaRPr lang="sl-SI" dirty="0"/>
          </a:p>
          <a:p>
            <a:r>
              <a:rPr lang="sl-SI" dirty="0"/>
              <a:t>SEJEM INFORMATIVA Gospodarsko razstavišče,  Ljubljana, vstopnine ni (24. in 25. januar 2020-petek in sobota)</a:t>
            </a:r>
          </a:p>
          <a:p>
            <a:endParaRPr lang="sl-SI" dirty="0"/>
          </a:p>
        </p:txBody>
      </p:sp>
      <p:sp>
        <p:nvSpPr>
          <p:cNvPr id="2" name="Naslov 1"/>
          <p:cNvSpPr>
            <a:spLocks noGrp="1"/>
          </p:cNvSpPr>
          <p:nvPr>
            <p:ph type="title"/>
          </p:nvPr>
        </p:nvSpPr>
        <p:spPr/>
        <p:txBody>
          <a:bodyPr/>
          <a:lstStyle/>
          <a:p>
            <a:r>
              <a:rPr lang="sl-SI" dirty="0"/>
              <a:t>KAKO DO INFORMACIJ?</a:t>
            </a:r>
          </a:p>
        </p:txBody>
      </p:sp>
    </p:spTree>
    <p:extLst>
      <p:ext uri="{BB962C8B-B14F-4D97-AF65-F5344CB8AC3E}">
        <p14:creationId xmlns:p14="http://schemas.microsoft.com/office/powerpoint/2010/main" val="564957916"/>
      </p:ext>
    </p:extLst>
  </p:cSld>
  <p:clrMapOvr>
    <a:masterClrMapping/>
  </p:clrMapOvr>
  <p:transition spd="slow">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p:txBody>
          <a:bodyPr/>
          <a:lstStyle/>
          <a:p>
            <a:pPr marL="0" indent="0" algn="ctr">
              <a:buNone/>
            </a:pPr>
            <a:endParaRPr lang="sl-SI" b="1" dirty="0"/>
          </a:p>
          <a:p>
            <a:pPr marL="0" indent="0" algn="ctr">
              <a:buNone/>
            </a:pPr>
            <a:endParaRPr lang="sl-SI" b="1" dirty="0"/>
          </a:p>
          <a:p>
            <a:pPr marL="0" indent="0" algn="ctr">
              <a:buNone/>
            </a:pPr>
            <a:endParaRPr lang="sl-SI" b="1" dirty="0"/>
          </a:p>
          <a:p>
            <a:pPr marL="0" indent="0" algn="ctr">
              <a:buNone/>
            </a:pPr>
            <a:r>
              <a:rPr lang="sl-SI" sz="4000" b="1" dirty="0"/>
              <a:t>Uspešno zaključena osnovna šola.</a:t>
            </a:r>
          </a:p>
        </p:txBody>
      </p:sp>
      <p:sp>
        <p:nvSpPr>
          <p:cNvPr id="2" name="Naslov 1"/>
          <p:cNvSpPr>
            <a:spLocks noGrp="1"/>
          </p:cNvSpPr>
          <p:nvPr>
            <p:ph type="title"/>
          </p:nvPr>
        </p:nvSpPr>
        <p:spPr/>
        <p:txBody>
          <a:bodyPr/>
          <a:lstStyle/>
          <a:p>
            <a:r>
              <a:rPr lang="sl-SI" dirty="0"/>
              <a:t>MERILA ZA VPIS</a:t>
            </a:r>
          </a:p>
        </p:txBody>
      </p:sp>
    </p:spTree>
    <p:extLst>
      <p:ext uri="{BB962C8B-B14F-4D97-AF65-F5344CB8AC3E}">
        <p14:creationId xmlns:p14="http://schemas.microsoft.com/office/powerpoint/2010/main" val="505888448"/>
      </p:ext>
    </p:extLst>
  </p:cSld>
  <p:clrMapOvr>
    <a:masterClrMapping/>
  </p:clrMapOvr>
  <p:transition spd="slow">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p:txBody>
          <a:bodyPr/>
          <a:lstStyle/>
          <a:p>
            <a:pPr marL="0" lvl="0" indent="0">
              <a:buNone/>
            </a:pPr>
            <a:r>
              <a:rPr lang="sl-SI" dirty="0">
                <a:solidFill>
                  <a:prstClr val="black"/>
                </a:solidFill>
              </a:rPr>
              <a:t>POSEBNI POGOJI:</a:t>
            </a:r>
          </a:p>
          <a:p>
            <a:pPr lvl="0"/>
            <a:r>
              <a:rPr lang="sl-SI" b="1" dirty="0">
                <a:solidFill>
                  <a:prstClr val="black"/>
                </a:solidFill>
              </a:rPr>
              <a:t>psihofizična sposobnost </a:t>
            </a:r>
            <a:r>
              <a:rPr lang="sl-SI" dirty="0">
                <a:solidFill>
                  <a:prstClr val="black"/>
                </a:solidFill>
              </a:rPr>
              <a:t>(rudarstvo, umetniška gimnazija, gimnazija športni oddelek)</a:t>
            </a:r>
          </a:p>
          <a:p>
            <a:pPr lvl="0"/>
            <a:r>
              <a:rPr lang="sl-SI" b="1" dirty="0">
                <a:solidFill>
                  <a:prstClr val="black"/>
                </a:solidFill>
              </a:rPr>
              <a:t>posebna nadarjenost oz. spretnost </a:t>
            </a:r>
            <a:r>
              <a:rPr lang="sl-SI" dirty="0">
                <a:solidFill>
                  <a:prstClr val="black"/>
                </a:solidFill>
              </a:rPr>
              <a:t>(zobotehnik, fotografski tehnik, tehnik oblikovanja, umetniška gimnazija)</a:t>
            </a:r>
          </a:p>
          <a:p>
            <a:pPr lvl="0"/>
            <a:r>
              <a:rPr lang="sl-SI" b="1" dirty="0">
                <a:solidFill>
                  <a:prstClr val="black"/>
                </a:solidFill>
              </a:rPr>
              <a:t>športni dosežki </a:t>
            </a:r>
            <a:r>
              <a:rPr lang="sl-SI" dirty="0">
                <a:solidFill>
                  <a:prstClr val="black"/>
                </a:solidFill>
              </a:rPr>
              <a:t>(gimnazija športni oddelek; status A, B in C)</a:t>
            </a:r>
          </a:p>
        </p:txBody>
      </p:sp>
      <p:sp>
        <p:nvSpPr>
          <p:cNvPr id="2" name="Naslov 1"/>
          <p:cNvSpPr>
            <a:spLocks noGrp="1"/>
          </p:cNvSpPr>
          <p:nvPr>
            <p:ph type="title"/>
          </p:nvPr>
        </p:nvSpPr>
        <p:spPr/>
        <p:txBody>
          <a:bodyPr/>
          <a:lstStyle/>
          <a:p>
            <a:r>
              <a:rPr lang="sl-SI" dirty="0"/>
              <a:t>MERILA ZA VPIS</a:t>
            </a:r>
          </a:p>
        </p:txBody>
      </p:sp>
    </p:spTree>
    <p:extLst>
      <p:ext uri="{BB962C8B-B14F-4D97-AF65-F5344CB8AC3E}">
        <p14:creationId xmlns:p14="http://schemas.microsoft.com/office/powerpoint/2010/main" val="1774787869"/>
      </p:ext>
    </p:extLst>
  </p:cSld>
  <p:clrMapOvr>
    <a:masterClrMapping/>
  </p:clrMapOvr>
  <p:transition spd="slow">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p:txBody>
          <a:bodyPr/>
          <a:lstStyle/>
          <a:p>
            <a:endParaRPr lang="sl-SI" dirty="0"/>
          </a:p>
          <a:p>
            <a:r>
              <a:rPr lang="sl-SI" dirty="0"/>
              <a:t>Kandidati se izberejo na podlagi </a:t>
            </a:r>
            <a:r>
              <a:rPr lang="sl-SI" b="1" dirty="0"/>
              <a:t>točk</a:t>
            </a:r>
            <a:r>
              <a:rPr lang="sl-SI" dirty="0"/>
              <a:t>, ki jih pridobijo </a:t>
            </a:r>
            <a:r>
              <a:rPr lang="sl-SI" b="1" dirty="0"/>
              <a:t>z zaključnimi ocenami obveznih predmetov iz 7., 8. in 9. razreda.</a:t>
            </a:r>
          </a:p>
        </p:txBody>
      </p:sp>
      <p:sp>
        <p:nvSpPr>
          <p:cNvPr id="2" name="Naslov 1"/>
          <p:cNvSpPr>
            <a:spLocks noGrp="1"/>
          </p:cNvSpPr>
          <p:nvPr>
            <p:ph type="title"/>
          </p:nvPr>
        </p:nvSpPr>
        <p:spPr/>
        <p:txBody>
          <a:bodyPr>
            <a:normAutofit fontScale="90000"/>
          </a:bodyPr>
          <a:lstStyle/>
          <a:p>
            <a:r>
              <a:rPr lang="sl-SI" dirty="0"/>
              <a:t>IN V PRIMERU OMEJITVE VPISA?</a:t>
            </a:r>
          </a:p>
        </p:txBody>
      </p:sp>
    </p:spTree>
    <p:extLst>
      <p:ext uri="{BB962C8B-B14F-4D97-AF65-F5344CB8AC3E}">
        <p14:creationId xmlns:p14="http://schemas.microsoft.com/office/powerpoint/2010/main" val="1416006446"/>
      </p:ext>
    </p:extLst>
  </p:cSld>
  <p:clrMapOvr>
    <a:masterClrMapping/>
  </p:clrMapOvr>
  <p:transition spd="slow">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p:txBody>
          <a:bodyPr/>
          <a:lstStyle/>
          <a:p>
            <a:pPr marL="0" indent="0">
              <a:buNone/>
            </a:pPr>
            <a:r>
              <a:rPr lang="sl-SI" dirty="0"/>
              <a:t>Izračun točk</a:t>
            </a:r>
          </a:p>
        </p:txBody>
      </p:sp>
      <p:sp>
        <p:nvSpPr>
          <p:cNvPr id="2" name="Naslov 1"/>
          <p:cNvSpPr>
            <a:spLocks noGrp="1"/>
          </p:cNvSpPr>
          <p:nvPr>
            <p:ph type="title"/>
          </p:nvPr>
        </p:nvSpPr>
        <p:spPr/>
        <p:txBody>
          <a:bodyPr/>
          <a:lstStyle/>
          <a:p>
            <a:r>
              <a:rPr lang="sl-SI" dirty="0"/>
              <a:t>MERILA ZA VPIS</a:t>
            </a: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67744" y="2636912"/>
            <a:ext cx="6239206" cy="34427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0804854"/>
      </p:ext>
    </p:extLst>
  </p:cSld>
  <p:clrMapOvr>
    <a:masterClrMapping/>
  </p:clrMapOvr>
  <p:transition spd="slow">
    <p:pull/>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da platnica">
  <a:themeElements>
    <a:clrScheme name="Trda platnica">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Trda platnica">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Trda platnica">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Načrt po meri">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815</TotalTime>
  <Words>774</Words>
  <Application>Microsoft Office PowerPoint</Application>
  <PresentationFormat>Diaprojekcija na zaslonu (4:3)</PresentationFormat>
  <Paragraphs>149</Paragraphs>
  <Slides>22</Slides>
  <Notes>1</Notes>
  <HiddenSlides>0</HiddenSlides>
  <MMClips>0</MMClips>
  <ScaleCrop>false</ScaleCrop>
  <HeadingPairs>
    <vt:vector size="6" baseType="variant">
      <vt:variant>
        <vt:lpstr>Uporabljene pisave</vt:lpstr>
      </vt:variant>
      <vt:variant>
        <vt:i4>6</vt:i4>
      </vt:variant>
      <vt:variant>
        <vt:lpstr>Tema</vt:lpstr>
      </vt:variant>
      <vt:variant>
        <vt:i4>2</vt:i4>
      </vt:variant>
      <vt:variant>
        <vt:lpstr>Naslovi diapozitivov</vt:lpstr>
      </vt:variant>
      <vt:variant>
        <vt:i4>22</vt:i4>
      </vt:variant>
    </vt:vector>
  </HeadingPairs>
  <TitlesOfParts>
    <vt:vector size="30" baseType="lpstr">
      <vt:lpstr>Arial</vt:lpstr>
      <vt:lpstr>Arial</vt:lpstr>
      <vt:lpstr>Book Antiqua</vt:lpstr>
      <vt:lpstr>Calibri</vt:lpstr>
      <vt:lpstr>Eras Light ITC</vt:lpstr>
      <vt:lpstr>Wingdings</vt:lpstr>
      <vt:lpstr>Trda platnica</vt:lpstr>
      <vt:lpstr>Načrt po meri</vt:lpstr>
      <vt:lpstr>KARIERNA ORIENTACIJA </vt:lpstr>
      <vt:lpstr> SREDNJEŠOLSKI PROGRAMI </vt:lpstr>
      <vt:lpstr>KAKO DO INFORMACIJ?</vt:lpstr>
      <vt:lpstr>PowerPointova predstavitev</vt:lpstr>
      <vt:lpstr>KAKO DO INFORMACIJ?</vt:lpstr>
      <vt:lpstr>MERILA ZA VPIS</vt:lpstr>
      <vt:lpstr>MERILA ZA VPIS</vt:lpstr>
      <vt:lpstr>IN V PRIMERU OMEJITVE VPISA?</vt:lpstr>
      <vt:lpstr>MERILA ZA VPIS</vt:lpstr>
      <vt:lpstr>PRIJAVA ZA VPIS </vt:lpstr>
      <vt:lpstr>KARIERNA ORIENTACIJA V ŠOLI</vt:lpstr>
      <vt:lpstr>KARIERNA ORIENTACIJA V ŠOLI</vt:lpstr>
      <vt:lpstr>KARIERNA ORIENTACIJA V ŠOLI</vt:lpstr>
      <vt:lpstr>ŠTIPENDIJE</vt:lpstr>
      <vt:lpstr>PowerPointova predstavitev</vt:lpstr>
      <vt:lpstr>DRŽAVNA ŠTIPENDIJA</vt:lpstr>
      <vt:lpstr>ZOISOVA ŠTIPENDIJA</vt:lpstr>
      <vt:lpstr>ZOISOVA ŠTIPENDIJA</vt:lpstr>
      <vt:lpstr>ŠTIPENDIJE ZA DEFICITARNE POKLICE</vt:lpstr>
      <vt:lpstr>PowerPointova predstavitev</vt:lpstr>
      <vt:lpstr>INFORMACIJE O ŠTIPENDIJAH</vt:lpstr>
      <vt:lpstr>HVALA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KARIERNA ORIENTACIJA</dc:title>
  <dc:creator>Moji podatki</dc:creator>
  <cp:lastModifiedBy>Moji podatki</cp:lastModifiedBy>
  <cp:revision>59</cp:revision>
  <cp:lastPrinted>2014-09-25T11:04:05Z</cp:lastPrinted>
  <dcterms:created xsi:type="dcterms:W3CDTF">2014-09-24T08:08:22Z</dcterms:created>
  <dcterms:modified xsi:type="dcterms:W3CDTF">2019-12-11T11:00:12Z</dcterms:modified>
</cp:coreProperties>
</file>